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37"/>
  </p:notesMasterIdLst>
  <p:handoutMasterIdLst>
    <p:handoutMasterId r:id="rId38"/>
  </p:handoutMasterIdLst>
  <p:sldIdLst>
    <p:sldId id="256" r:id="rId5"/>
    <p:sldId id="261" r:id="rId6"/>
    <p:sldId id="283" r:id="rId7"/>
    <p:sldId id="284" r:id="rId8"/>
    <p:sldId id="285" r:id="rId9"/>
    <p:sldId id="288" r:id="rId10"/>
    <p:sldId id="286" r:id="rId11"/>
    <p:sldId id="290" r:id="rId12"/>
    <p:sldId id="258" r:id="rId13"/>
    <p:sldId id="259" r:id="rId14"/>
    <p:sldId id="263" r:id="rId15"/>
    <p:sldId id="264" r:id="rId16"/>
    <p:sldId id="265" r:id="rId17"/>
    <p:sldId id="266" r:id="rId18"/>
    <p:sldId id="267" r:id="rId19"/>
    <p:sldId id="268" r:id="rId20"/>
    <p:sldId id="289" r:id="rId21"/>
    <p:sldId id="270" r:id="rId22"/>
    <p:sldId id="269" r:id="rId23"/>
    <p:sldId id="282" r:id="rId24"/>
    <p:sldId id="271" r:id="rId25"/>
    <p:sldId id="273" r:id="rId26"/>
    <p:sldId id="272" r:id="rId27"/>
    <p:sldId id="274" r:id="rId28"/>
    <p:sldId id="262" r:id="rId29"/>
    <p:sldId id="276" r:id="rId30"/>
    <p:sldId id="277" r:id="rId31"/>
    <p:sldId id="278" r:id="rId32"/>
    <p:sldId id="281" r:id="rId33"/>
    <p:sldId id="279" r:id="rId34"/>
    <p:sldId id="280" r:id="rId35"/>
    <p:sldId id="26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A818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sz="2000" u="sng" dirty="0">
                <a:solidFill>
                  <a:schemeClr val="accent1">
                    <a:lumMod val="50000"/>
                  </a:schemeClr>
                </a:solidFill>
              </a:rPr>
              <a:t>HUMAN EMOTIONS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HUMAN EMOTIONS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98000"/>
                      <a:lumMod val="110000"/>
                    </a:schemeClr>
                  </a:gs>
                  <a:gs pos="84000">
                    <a:schemeClr val="accent1">
                      <a:shade val="90000"/>
                      <a:lumMod val="8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25400" dir="5400000" rotWithShape="0">
                  <a:srgbClr val="000000">
                    <a:alpha val="5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025-40B0-AEC1-B45964DA3324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98000"/>
                      <a:lumMod val="110000"/>
                    </a:schemeClr>
                  </a:gs>
                  <a:gs pos="84000">
                    <a:schemeClr val="accent2">
                      <a:shade val="90000"/>
                      <a:lumMod val="8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25400" dir="5400000" rotWithShape="0">
                  <a:srgbClr val="000000">
                    <a:alpha val="5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025-40B0-AEC1-B45964DA3324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98000"/>
                      <a:lumMod val="110000"/>
                    </a:schemeClr>
                  </a:gs>
                  <a:gs pos="84000">
                    <a:schemeClr val="accent3">
                      <a:shade val="90000"/>
                      <a:lumMod val="8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25400" dir="5400000" rotWithShape="0">
                  <a:srgbClr val="000000">
                    <a:alpha val="5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025-40B0-AEC1-B45964DA3324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98000"/>
                      <a:lumMod val="110000"/>
                    </a:schemeClr>
                  </a:gs>
                  <a:gs pos="84000">
                    <a:schemeClr val="accent4">
                      <a:shade val="90000"/>
                      <a:lumMod val="8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25400" dir="5400000" rotWithShape="0">
                  <a:srgbClr val="000000">
                    <a:alpha val="5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025-40B0-AEC1-B45964DA332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Language</c:v>
                </c:pt>
                <c:pt idx="1">
                  <c:v>Speech</c:v>
                </c:pt>
                <c:pt idx="2">
                  <c:v>Facial Expressions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7.0000000000000007E-2</c:v>
                </c:pt>
                <c:pt idx="1">
                  <c:v>0.38</c:v>
                </c:pt>
                <c:pt idx="2">
                  <c:v>0.55000000000000004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E4-450B-A7F4-A6D9BE0908F8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24043E-ABEE-42A8-B6D4-96F3264F2D23}" type="doc">
      <dgm:prSet loTypeId="urn:microsoft.com/office/officeart/2005/8/layout/hierarchy2" loCatId="hierarchy" qsTypeId="urn:microsoft.com/office/officeart/2005/8/quickstyle/simple5" qsCatId="simple" csTypeId="urn:microsoft.com/office/officeart/2005/8/colors/accent2_4" csCatId="accent2" phldr="1"/>
      <dgm:spPr/>
      <dgm:t>
        <a:bodyPr/>
        <a:lstStyle/>
        <a:p>
          <a:endParaRPr lang="en-IN"/>
        </a:p>
      </dgm:t>
    </dgm:pt>
    <dgm:pt modelId="{3AEF71BA-12B0-4FB7-B16A-1AC9A28220F5}">
      <dgm:prSet phldrT="[Text]"/>
      <dgm:spPr/>
      <dgm:t>
        <a:bodyPr/>
        <a:lstStyle/>
        <a:p>
          <a:r>
            <a:rPr lang="en-IN" dirty="0"/>
            <a:t>FER</a:t>
          </a:r>
        </a:p>
        <a:p>
          <a:r>
            <a:rPr lang="en-IN" dirty="0"/>
            <a:t>methods</a:t>
          </a:r>
        </a:p>
      </dgm:t>
    </dgm:pt>
    <dgm:pt modelId="{6F161056-02E3-4244-BF62-4A410F4F61D2}" type="parTrans" cxnId="{1F9CA6C6-EFF6-47E1-B79E-45F23D384810}">
      <dgm:prSet/>
      <dgm:spPr/>
      <dgm:t>
        <a:bodyPr/>
        <a:lstStyle/>
        <a:p>
          <a:endParaRPr lang="en-IN"/>
        </a:p>
      </dgm:t>
    </dgm:pt>
    <dgm:pt modelId="{2D377CD4-332A-4C79-9672-4C652F9C9447}" type="sibTrans" cxnId="{1F9CA6C6-EFF6-47E1-B79E-45F23D384810}">
      <dgm:prSet/>
      <dgm:spPr/>
      <dgm:t>
        <a:bodyPr/>
        <a:lstStyle/>
        <a:p>
          <a:endParaRPr lang="en-IN"/>
        </a:p>
      </dgm:t>
    </dgm:pt>
    <dgm:pt modelId="{175F9EF7-B8AA-48DF-BE64-BDF28C0BDE42}">
      <dgm:prSet phldrT="[Text]"/>
      <dgm:spPr/>
      <dgm:t>
        <a:bodyPr/>
        <a:lstStyle/>
        <a:p>
          <a:r>
            <a:rPr lang="en-IN" dirty="0"/>
            <a:t>Image based methods </a:t>
          </a:r>
        </a:p>
        <a:p>
          <a:r>
            <a:rPr lang="en-IN" dirty="0"/>
            <a:t>(static)</a:t>
          </a:r>
        </a:p>
      </dgm:t>
    </dgm:pt>
    <dgm:pt modelId="{C3282042-580B-4A50-85E1-A00FCDE6A3B0}" type="parTrans" cxnId="{95AA8045-53D2-4ECF-8A39-4C657F749AD6}">
      <dgm:prSet/>
      <dgm:spPr/>
      <dgm:t>
        <a:bodyPr/>
        <a:lstStyle/>
        <a:p>
          <a:endParaRPr lang="en-IN"/>
        </a:p>
      </dgm:t>
    </dgm:pt>
    <dgm:pt modelId="{1184E2E1-6C8F-4BE6-8EA5-AFDC8AFB6FEB}" type="sibTrans" cxnId="{95AA8045-53D2-4ECF-8A39-4C657F749AD6}">
      <dgm:prSet/>
      <dgm:spPr/>
      <dgm:t>
        <a:bodyPr/>
        <a:lstStyle/>
        <a:p>
          <a:endParaRPr lang="en-IN"/>
        </a:p>
      </dgm:t>
    </dgm:pt>
    <dgm:pt modelId="{44A1A6DC-46A6-4DB2-B0A5-71B92A98B97F}">
      <dgm:prSet phldrT="[Text]"/>
      <dgm:spPr/>
      <dgm:t>
        <a:bodyPr/>
        <a:lstStyle/>
        <a:p>
          <a:r>
            <a:rPr lang="en-IN" dirty="0"/>
            <a:t>Video based methods</a:t>
          </a:r>
        </a:p>
        <a:p>
          <a:r>
            <a:rPr lang="en-IN" dirty="0"/>
            <a:t>(dynamic)</a:t>
          </a:r>
        </a:p>
      </dgm:t>
    </dgm:pt>
    <dgm:pt modelId="{644BEDB3-F359-43E4-BB48-7BDE2D941863}" type="parTrans" cxnId="{12E53FC4-2736-4AD6-94AC-938E2F2CBBF3}">
      <dgm:prSet/>
      <dgm:spPr/>
      <dgm:t>
        <a:bodyPr/>
        <a:lstStyle/>
        <a:p>
          <a:endParaRPr lang="en-IN"/>
        </a:p>
      </dgm:t>
    </dgm:pt>
    <dgm:pt modelId="{422D59F7-9716-43C1-A0BC-5A1FD915E19F}" type="sibTrans" cxnId="{12E53FC4-2736-4AD6-94AC-938E2F2CBBF3}">
      <dgm:prSet/>
      <dgm:spPr/>
      <dgm:t>
        <a:bodyPr/>
        <a:lstStyle/>
        <a:p>
          <a:endParaRPr lang="en-IN"/>
        </a:p>
      </dgm:t>
    </dgm:pt>
    <dgm:pt modelId="{1AD5E0EC-DC61-48AF-9132-5958C4FFAFD7}" type="pres">
      <dgm:prSet presAssocID="{8524043E-ABEE-42A8-B6D4-96F3264F2D2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552787F-81A6-4F2E-A044-9A53BB1A652B}" type="pres">
      <dgm:prSet presAssocID="{3AEF71BA-12B0-4FB7-B16A-1AC9A28220F5}" presName="root1" presStyleCnt="0"/>
      <dgm:spPr/>
    </dgm:pt>
    <dgm:pt modelId="{3C22DF26-4BD4-453A-B552-D2211982E5D9}" type="pres">
      <dgm:prSet presAssocID="{3AEF71BA-12B0-4FB7-B16A-1AC9A28220F5}" presName="LevelOneTextNode" presStyleLbl="node0" presStyleIdx="0" presStyleCnt="1">
        <dgm:presLayoutVars>
          <dgm:chPref val="3"/>
        </dgm:presLayoutVars>
      </dgm:prSet>
      <dgm:spPr/>
    </dgm:pt>
    <dgm:pt modelId="{865E3D88-AA57-4B09-AD9A-4C2971D9B5A1}" type="pres">
      <dgm:prSet presAssocID="{3AEF71BA-12B0-4FB7-B16A-1AC9A28220F5}" presName="level2hierChild" presStyleCnt="0"/>
      <dgm:spPr/>
    </dgm:pt>
    <dgm:pt modelId="{FB79DA6F-D6C0-467F-A18E-FFCE761FC749}" type="pres">
      <dgm:prSet presAssocID="{C3282042-580B-4A50-85E1-A00FCDE6A3B0}" presName="conn2-1" presStyleLbl="parChTrans1D2" presStyleIdx="0" presStyleCnt="2"/>
      <dgm:spPr/>
    </dgm:pt>
    <dgm:pt modelId="{8B1D46FA-9F0C-4E1E-B6FD-29795A96CF67}" type="pres">
      <dgm:prSet presAssocID="{C3282042-580B-4A50-85E1-A00FCDE6A3B0}" presName="connTx" presStyleLbl="parChTrans1D2" presStyleIdx="0" presStyleCnt="2"/>
      <dgm:spPr/>
    </dgm:pt>
    <dgm:pt modelId="{95098CBE-8E9E-40FA-A1D9-CC0DF69AD6B8}" type="pres">
      <dgm:prSet presAssocID="{175F9EF7-B8AA-48DF-BE64-BDF28C0BDE42}" presName="root2" presStyleCnt="0"/>
      <dgm:spPr/>
    </dgm:pt>
    <dgm:pt modelId="{194AAA1E-DE7D-4AE5-A99B-486F1C314FB3}" type="pres">
      <dgm:prSet presAssocID="{175F9EF7-B8AA-48DF-BE64-BDF28C0BDE42}" presName="LevelTwoTextNode" presStyleLbl="node2" presStyleIdx="0" presStyleCnt="2">
        <dgm:presLayoutVars>
          <dgm:chPref val="3"/>
        </dgm:presLayoutVars>
      </dgm:prSet>
      <dgm:spPr/>
    </dgm:pt>
    <dgm:pt modelId="{73D0F9A6-BD35-48FD-ABE3-25A9185B41C8}" type="pres">
      <dgm:prSet presAssocID="{175F9EF7-B8AA-48DF-BE64-BDF28C0BDE42}" presName="level3hierChild" presStyleCnt="0"/>
      <dgm:spPr/>
    </dgm:pt>
    <dgm:pt modelId="{6141F395-03F5-4842-A32A-1E5EA8FA0BD0}" type="pres">
      <dgm:prSet presAssocID="{644BEDB3-F359-43E4-BB48-7BDE2D941863}" presName="conn2-1" presStyleLbl="parChTrans1D2" presStyleIdx="1" presStyleCnt="2"/>
      <dgm:spPr/>
    </dgm:pt>
    <dgm:pt modelId="{BFBAEA2C-FF16-46EA-B0F9-4830A7255246}" type="pres">
      <dgm:prSet presAssocID="{644BEDB3-F359-43E4-BB48-7BDE2D941863}" presName="connTx" presStyleLbl="parChTrans1D2" presStyleIdx="1" presStyleCnt="2"/>
      <dgm:spPr/>
    </dgm:pt>
    <dgm:pt modelId="{2EE525B9-5E59-4D72-AD0C-EB931CB08343}" type="pres">
      <dgm:prSet presAssocID="{44A1A6DC-46A6-4DB2-B0A5-71B92A98B97F}" presName="root2" presStyleCnt="0"/>
      <dgm:spPr/>
    </dgm:pt>
    <dgm:pt modelId="{6277E59B-BF9E-46A6-9BD9-8B4FF4588CD4}" type="pres">
      <dgm:prSet presAssocID="{44A1A6DC-46A6-4DB2-B0A5-71B92A98B97F}" presName="LevelTwoTextNode" presStyleLbl="node2" presStyleIdx="1" presStyleCnt="2">
        <dgm:presLayoutVars>
          <dgm:chPref val="3"/>
        </dgm:presLayoutVars>
      </dgm:prSet>
      <dgm:spPr/>
    </dgm:pt>
    <dgm:pt modelId="{DA82F95D-ACFF-45DA-844B-D3AF2BA7BD46}" type="pres">
      <dgm:prSet presAssocID="{44A1A6DC-46A6-4DB2-B0A5-71B92A98B97F}" presName="level3hierChild" presStyleCnt="0"/>
      <dgm:spPr/>
    </dgm:pt>
  </dgm:ptLst>
  <dgm:cxnLst>
    <dgm:cxn modelId="{BC817B00-5643-4ECA-AC17-1D8D3B8DBB45}" type="presOf" srcId="{3AEF71BA-12B0-4FB7-B16A-1AC9A28220F5}" destId="{3C22DF26-4BD4-453A-B552-D2211982E5D9}" srcOrd="0" destOrd="0" presId="urn:microsoft.com/office/officeart/2005/8/layout/hierarchy2"/>
    <dgm:cxn modelId="{0B190428-E7B6-442E-8342-AFC552F5BD43}" type="presOf" srcId="{644BEDB3-F359-43E4-BB48-7BDE2D941863}" destId="{6141F395-03F5-4842-A32A-1E5EA8FA0BD0}" srcOrd="0" destOrd="0" presId="urn:microsoft.com/office/officeart/2005/8/layout/hierarchy2"/>
    <dgm:cxn modelId="{45D62D63-37D0-49DB-9CF3-82332F72695F}" type="presOf" srcId="{44A1A6DC-46A6-4DB2-B0A5-71B92A98B97F}" destId="{6277E59B-BF9E-46A6-9BD9-8B4FF4588CD4}" srcOrd="0" destOrd="0" presId="urn:microsoft.com/office/officeart/2005/8/layout/hierarchy2"/>
    <dgm:cxn modelId="{95AA8045-53D2-4ECF-8A39-4C657F749AD6}" srcId="{3AEF71BA-12B0-4FB7-B16A-1AC9A28220F5}" destId="{175F9EF7-B8AA-48DF-BE64-BDF28C0BDE42}" srcOrd="0" destOrd="0" parTransId="{C3282042-580B-4A50-85E1-A00FCDE6A3B0}" sibTransId="{1184E2E1-6C8F-4BE6-8EA5-AFDC8AFB6FEB}"/>
    <dgm:cxn modelId="{95D0AE65-0F24-44C5-BCCE-9DB563D07F56}" type="presOf" srcId="{644BEDB3-F359-43E4-BB48-7BDE2D941863}" destId="{BFBAEA2C-FF16-46EA-B0F9-4830A7255246}" srcOrd="1" destOrd="0" presId="urn:microsoft.com/office/officeart/2005/8/layout/hierarchy2"/>
    <dgm:cxn modelId="{5593FE83-1FD0-45A9-A5B2-F6278E4D9919}" type="presOf" srcId="{C3282042-580B-4A50-85E1-A00FCDE6A3B0}" destId="{8B1D46FA-9F0C-4E1E-B6FD-29795A96CF67}" srcOrd="1" destOrd="0" presId="urn:microsoft.com/office/officeart/2005/8/layout/hierarchy2"/>
    <dgm:cxn modelId="{A115F98F-0048-4F73-B306-EAD89B6DD38D}" type="presOf" srcId="{175F9EF7-B8AA-48DF-BE64-BDF28C0BDE42}" destId="{194AAA1E-DE7D-4AE5-A99B-486F1C314FB3}" srcOrd="0" destOrd="0" presId="urn:microsoft.com/office/officeart/2005/8/layout/hierarchy2"/>
    <dgm:cxn modelId="{12E53FC4-2736-4AD6-94AC-938E2F2CBBF3}" srcId="{3AEF71BA-12B0-4FB7-B16A-1AC9A28220F5}" destId="{44A1A6DC-46A6-4DB2-B0A5-71B92A98B97F}" srcOrd="1" destOrd="0" parTransId="{644BEDB3-F359-43E4-BB48-7BDE2D941863}" sibTransId="{422D59F7-9716-43C1-A0BC-5A1FD915E19F}"/>
    <dgm:cxn modelId="{3465C8C4-8809-4C19-B99A-8438D9E7F65B}" type="presOf" srcId="{8524043E-ABEE-42A8-B6D4-96F3264F2D23}" destId="{1AD5E0EC-DC61-48AF-9132-5958C4FFAFD7}" srcOrd="0" destOrd="0" presId="urn:microsoft.com/office/officeart/2005/8/layout/hierarchy2"/>
    <dgm:cxn modelId="{1F9CA6C6-EFF6-47E1-B79E-45F23D384810}" srcId="{8524043E-ABEE-42A8-B6D4-96F3264F2D23}" destId="{3AEF71BA-12B0-4FB7-B16A-1AC9A28220F5}" srcOrd="0" destOrd="0" parTransId="{6F161056-02E3-4244-BF62-4A410F4F61D2}" sibTransId="{2D377CD4-332A-4C79-9672-4C652F9C9447}"/>
    <dgm:cxn modelId="{7D0882EA-5250-4FC9-A64A-C06D15794D7B}" type="presOf" srcId="{C3282042-580B-4A50-85E1-A00FCDE6A3B0}" destId="{FB79DA6F-D6C0-467F-A18E-FFCE761FC749}" srcOrd="0" destOrd="0" presId="urn:microsoft.com/office/officeart/2005/8/layout/hierarchy2"/>
    <dgm:cxn modelId="{F875045D-3D68-4F82-85A6-99753C4790F5}" type="presParOf" srcId="{1AD5E0EC-DC61-48AF-9132-5958C4FFAFD7}" destId="{7552787F-81A6-4F2E-A044-9A53BB1A652B}" srcOrd="0" destOrd="0" presId="urn:microsoft.com/office/officeart/2005/8/layout/hierarchy2"/>
    <dgm:cxn modelId="{310EE918-272A-4947-8531-6C9C073241FE}" type="presParOf" srcId="{7552787F-81A6-4F2E-A044-9A53BB1A652B}" destId="{3C22DF26-4BD4-453A-B552-D2211982E5D9}" srcOrd="0" destOrd="0" presId="urn:microsoft.com/office/officeart/2005/8/layout/hierarchy2"/>
    <dgm:cxn modelId="{88F91DEE-E779-420A-96F1-755CFF44F3A4}" type="presParOf" srcId="{7552787F-81A6-4F2E-A044-9A53BB1A652B}" destId="{865E3D88-AA57-4B09-AD9A-4C2971D9B5A1}" srcOrd="1" destOrd="0" presId="urn:microsoft.com/office/officeart/2005/8/layout/hierarchy2"/>
    <dgm:cxn modelId="{C9B48AB7-39C7-4DAC-B050-50148A030695}" type="presParOf" srcId="{865E3D88-AA57-4B09-AD9A-4C2971D9B5A1}" destId="{FB79DA6F-D6C0-467F-A18E-FFCE761FC749}" srcOrd="0" destOrd="0" presId="urn:microsoft.com/office/officeart/2005/8/layout/hierarchy2"/>
    <dgm:cxn modelId="{C1CBCC74-4663-4569-B096-DA794DE0B1BA}" type="presParOf" srcId="{FB79DA6F-D6C0-467F-A18E-FFCE761FC749}" destId="{8B1D46FA-9F0C-4E1E-B6FD-29795A96CF67}" srcOrd="0" destOrd="0" presId="urn:microsoft.com/office/officeart/2005/8/layout/hierarchy2"/>
    <dgm:cxn modelId="{D52BC27D-9BB8-4888-ABD2-AFC3BA588509}" type="presParOf" srcId="{865E3D88-AA57-4B09-AD9A-4C2971D9B5A1}" destId="{95098CBE-8E9E-40FA-A1D9-CC0DF69AD6B8}" srcOrd="1" destOrd="0" presId="urn:microsoft.com/office/officeart/2005/8/layout/hierarchy2"/>
    <dgm:cxn modelId="{02DF7339-0518-4A75-BDF7-6285425A3711}" type="presParOf" srcId="{95098CBE-8E9E-40FA-A1D9-CC0DF69AD6B8}" destId="{194AAA1E-DE7D-4AE5-A99B-486F1C314FB3}" srcOrd="0" destOrd="0" presId="urn:microsoft.com/office/officeart/2005/8/layout/hierarchy2"/>
    <dgm:cxn modelId="{4B4730CC-B126-4D70-AEF4-B7E5A173D561}" type="presParOf" srcId="{95098CBE-8E9E-40FA-A1D9-CC0DF69AD6B8}" destId="{73D0F9A6-BD35-48FD-ABE3-25A9185B41C8}" srcOrd="1" destOrd="0" presId="urn:microsoft.com/office/officeart/2005/8/layout/hierarchy2"/>
    <dgm:cxn modelId="{9FEDAEC1-B146-4AA8-A62D-F3923BA3887D}" type="presParOf" srcId="{865E3D88-AA57-4B09-AD9A-4C2971D9B5A1}" destId="{6141F395-03F5-4842-A32A-1E5EA8FA0BD0}" srcOrd="2" destOrd="0" presId="urn:microsoft.com/office/officeart/2005/8/layout/hierarchy2"/>
    <dgm:cxn modelId="{BF1F4DB1-9486-4760-AF68-1636CBFBC5C4}" type="presParOf" srcId="{6141F395-03F5-4842-A32A-1E5EA8FA0BD0}" destId="{BFBAEA2C-FF16-46EA-B0F9-4830A7255246}" srcOrd="0" destOrd="0" presId="urn:microsoft.com/office/officeart/2005/8/layout/hierarchy2"/>
    <dgm:cxn modelId="{8BCAB8D9-7EE7-4B92-A3D4-11D81E7AA38E}" type="presParOf" srcId="{865E3D88-AA57-4B09-AD9A-4C2971D9B5A1}" destId="{2EE525B9-5E59-4D72-AD0C-EB931CB08343}" srcOrd="3" destOrd="0" presId="urn:microsoft.com/office/officeart/2005/8/layout/hierarchy2"/>
    <dgm:cxn modelId="{7009F6E5-70F9-4954-AA03-F11798599979}" type="presParOf" srcId="{2EE525B9-5E59-4D72-AD0C-EB931CB08343}" destId="{6277E59B-BF9E-46A6-9BD9-8B4FF4588CD4}" srcOrd="0" destOrd="0" presId="urn:microsoft.com/office/officeart/2005/8/layout/hierarchy2"/>
    <dgm:cxn modelId="{89AD3635-D499-4466-841E-F33E4D97B49E}" type="presParOf" srcId="{2EE525B9-5E59-4D72-AD0C-EB931CB08343}" destId="{DA82F95D-ACFF-45DA-844B-D3AF2BA7BD4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0C8330-6D2E-408A-ADDD-1C5E82344054}" type="doc">
      <dgm:prSet loTypeId="urn:microsoft.com/office/officeart/2005/8/layout/process1" loCatId="process" qsTypeId="urn:microsoft.com/office/officeart/2005/8/quickstyle/simple5" qsCatId="simple" csTypeId="urn:microsoft.com/office/officeart/2005/8/colors/colorful1" csCatId="colorful" phldr="1"/>
      <dgm:spPr/>
    </dgm:pt>
    <dgm:pt modelId="{0318D807-6089-40E2-B1C5-5EDA2F8F82A0}">
      <dgm:prSet phldrT="[Text]"/>
      <dgm:spPr/>
      <dgm:t>
        <a:bodyPr/>
        <a:lstStyle/>
        <a:p>
          <a:r>
            <a:rPr lang="en-IN" dirty="0"/>
            <a:t>Cells</a:t>
          </a:r>
        </a:p>
      </dgm:t>
    </dgm:pt>
    <dgm:pt modelId="{769CB5B1-8794-4442-88C2-9F6DA09D9516}" type="parTrans" cxnId="{F3947B29-813A-4DBF-B8BF-02CDF7137725}">
      <dgm:prSet/>
      <dgm:spPr/>
      <dgm:t>
        <a:bodyPr/>
        <a:lstStyle/>
        <a:p>
          <a:endParaRPr lang="en-IN"/>
        </a:p>
      </dgm:t>
    </dgm:pt>
    <dgm:pt modelId="{E965405D-F99C-44DB-9EAA-B7804C9B0FC5}" type="sibTrans" cxnId="{F3947B29-813A-4DBF-B8BF-02CDF7137725}">
      <dgm:prSet/>
      <dgm:spPr/>
      <dgm:t>
        <a:bodyPr/>
        <a:lstStyle/>
        <a:p>
          <a:endParaRPr lang="en-IN"/>
        </a:p>
      </dgm:t>
    </dgm:pt>
    <dgm:pt modelId="{E5A9E5C7-29FF-4099-B678-756C1A95D717}">
      <dgm:prSet phldrT="[Text]"/>
      <dgm:spPr/>
      <dgm:t>
        <a:bodyPr/>
        <a:lstStyle/>
        <a:p>
          <a:r>
            <a:rPr lang="en-IN" dirty="0"/>
            <a:t>Angular Bins</a:t>
          </a:r>
        </a:p>
      </dgm:t>
    </dgm:pt>
    <dgm:pt modelId="{C514617C-4A5B-4545-983B-A353F3FDA926}" type="parTrans" cxnId="{0E41807F-A1DE-4BFB-99BB-6C32E6E4AF67}">
      <dgm:prSet/>
      <dgm:spPr/>
      <dgm:t>
        <a:bodyPr/>
        <a:lstStyle/>
        <a:p>
          <a:endParaRPr lang="en-IN"/>
        </a:p>
      </dgm:t>
    </dgm:pt>
    <dgm:pt modelId="{E1CEBFE3-3191-48FE-8AD8-877C5A44AD39}" type="sibTrans" cxnId="{0E41807F-A1DE-4BFB-99BB-6C32E6E4AF67}">
      <dgm:prSet/>
      <dgm:spPr/>
      <dgm:t>
        <a:bodyPr/>
        <a:lstStyle/>
        <a:p>
          <a:endParaRPr lang="en-IN"/>
        </a:p>
      </dgm:t>
    </dgm:pt>
    <dgm:pt modelId="{9B0EF7F4-C41C-4EE9-B3C1-C15186DF3EA9}">
      <dgm:prSet phldrT="[Text]"/>
      <dgm:spPr/>
      <dgm:t>
        <a:bodyPr/>
        <a:lstStyle/>
        <a:p>
          <a:r>
            <a:rPr lang="en-IN" dirty="0"/>
            <a:t>Blocks</a:t>
          </a:r>
        </a:p>
      </dgm:t>
    </dgm:pt>
    <dgm:pt modelId="{4DCEA315-3B2A-42DC-BD48-8FF52234AF24}" type="parTrans" cxnId="{E4CFA9FC-8514-4F42-BAF7-2644EEF27EA9}">
      <dgm:prSet/>
      <dgm:spPr/>
      <dgm:t>
        <a:bodyPr/>
        <a:lstStyle/>
        <a:p>
          <a:endParaRPr lang="en-IN"/>
        </a:p>
      </dgm:t>
    </dgm:pt>
    <dgm:pt modelId="{038A47FA-3344-4B54-A891-116F3919644C}" type="sibTrans" cxnId="{E4CFA9FC-8514-4F42-BAF7-2644EEF27EA9}">
      <dgm:prSet/>
      <dgm:spPr/>
      <dgm:t>
        <a:bodyPr/>
        <a:lstStyle/>
        <a:p>
          <a:endParaRPr lang="en-IN"/>
        </a:p>
      </dgm:t>
    </dgm:pt>
    <dgm:pt modelId="{B3D33EDB-4187-44A9-A95C-EB411290F038}">
      <dgm:prSet/>
      <dgm:spPr/>
      <dgm:t>
        <a:bodyPr/>
        <a:lstStyle/>
        <a:p>
          <a:r>
            <a:rPr lang="en-IN" dirty="0"/>
            <a:t>Descriptor</a:t>
          </a:r>
        </a:p>
      </dgm:t>
    </dgm:pt>
    <dgm:pt modelId="{6FA81FDB-3BFC-48E1-82A5-43D26BAA11D8}" type="parTrans" cxnId="{09F98342-1A5D-400A-BC6B-5B551E149206}">
      <dgm:prSet/>
      <dgm:spPr/>
      <dgm:t>
        <a:bodyPr/>
        <a:lstStyle/>
        <a:p>
          <a:endParaRPr lang="en-IN"/>
        </a:p>
      </dgm:t>
    </dgm:pt>
    <dgm:pt modelId="{2F706C0F-1EF9-4F40-9879-E3E8DDB64ED7}" type="sibTrans" cxnId="{09F98342-1A5D-400A-BC6B-5B551E149206}">
      <dgm:prSet/>
      <dgm:spPr/>
      <dgm:t>
        <a:bodyPr/>
        <a:lstStyle/>
        <a:p>
          <a:endParaRPr lang="en-IN"/>
        </a:p>
      </dgm:t>
    </dgm:pt>
    <dgm:pt modelId="{A3A813A3-108B-4647-A6AA-32C544E6586C}" type="pres">
      <dgm:prSet presAssocID="{160C8330-6D2E-408A-ADDD-1C5E82344054}" presName="Name0" presStyleCnt="0">
        <dgm:presLayoutVars>
          <dgm:dir/>
          <dgm:resizeHandles val="exact"/>
        </dgm:presLayoutVars>
      </dgm:prSet>
      <dgm:spPr/>
    </dgm:pt>
    <dgm:pt modelId="{2CB47A1A-0178-429F-A519-C75DB0A0529A}" type="pres">
      <dgm:prSet presAssocID="{0318D807-6089-40E2-B1C5-5EDA2F8F82A0}" presName="node" presStyleLbl="node1" presStyleIdx="0" presStyleCnt="4" custScaleX="180539" custScaleY="126761">
        <dgm:presLayoutVars>
          <dgm:bulletEnabled val="1"/>
        </dgm:presLayoutVars>
      </dgm:prSet>
      <dgm:spPr/>
    </dgm:pt>
    <dgm:pt modelId="{54873780-9031-4758-88D1-01EC5152432B}" type="pres">
      <dgm:prSet presAssocID="{E965405D-F99C-44DB-9EAA-B7804C9B0FC5}" presName="sibTrans" presStyleLbl="sibTrans2D1" presStyleIdx="0" presStyleCnt="3"/>
      <dgm:spPr/>
    </dgm:pt>
    <dgm:pt modelId="{6A724496-6011-4FC6-BBBE-8AA73C7CD5D9}" type="pres">
      <dgm:prSet presAssocID="{E965405D-F99C-44DB-9EAA-B7804C9B0FC5}" presName="connectorText" presStyleLbl="sibTrans2D1" presStyleIdx="0" presStyleCnt="3"/>
      <dgm:spPr/>
    </dgm:pt>
    <dgm:pt modelId="{A185BA94-8FF8-48BA-BA3B-75D4C4BB1CF5}" type="pres">
      <dgm:prSet presAssocID="{E5A9E5C7-29FF-4099-B678-756C1A95D717}" presName="node" presStyleLbl="node1" presStyleIdx="1" presStyleCnt="4" custScaleX="154747" custScaleY="126761">
        <dgm:presLayoutVars>
          <dgm:bulletEnabled val="1"/>
        </dgm:presLayoutVars>
      </dgm:prSet>
      <dgm:spPr/>
    </dgm:pt>
    <dgm:pt modelId="{6DC2E78D-97E8-4236-9098-7632E63158E5}" type="pres">
      <dgm:prSet presAssocID="{E1CEBFE3-3191-48FE-8AD8-877C5A44AD39}" presName="sibTrans" presStyleLbl="sibTrans2D1" presStyleIdx="1" presStyleCnt="3"/>
      <dgm:spPr/>
    </dgm:pt>
    <dgm:pt modelId="{0D66C619-C39A-4E57-8D3D-53EEAB5A76D9}" type="pres">
      <dgm:prSet presAssocID="{E1CEBFE3-3191-48FE-8AD8-877C5A44AD39}" presName="connectorText" presStyleLbl="sibTrans2D1" presStyleIdx="1" presStyleCnt="3"/>
      <dgm:spPr/>
    </dgm:pt>
    <dgm:pt modelId="{F8965F22-0304-41B8-BAE4-432BFFE33F34}" type="pres">
      <dgm:prSet presAssocID="{9B0EF7F4-C41C-4EE9-B3C1-C15186DF3EA9}" presName="node" presStyleLbl="node1" presStyleIdx="2" presStyleCnt="4" custScaleX="157518" custScaleY="126783">
        <dgm:presLayoutVars>
          <dgm:bulletEnabled val="1"/>
        </dgm:presLayoutVars>
      </dgm:prSet>
      <dgm:spPr/>
    </dgm:pt>
    <dgm:pt modelId="{B71CAEFC-45CF-41B8-826D-1088514C5089}" type="pres">
      <dgm:prSet presAssocID="{038A47FA-3344-4B54-A891-116F3919644C}" presName="sibTrans" presStyleLbl="sibTrans2D1" presStyleIdx="2" presStyleCnt="3"/>
      <dgm:spPr/>
    </dgm:pt>
    <dgm:pt modelId="{F6A909C4-8108-42C8-81DA-25801E4AC162}" type="pres">
      <dgm:prSet presAssocID="{038A47FA-3344-4B54-A891-116F3919644C}" presName="connectorText" presStyleLbl="sibTrans2D1" presStyleIdx="2" presStyleCnt="3"/>
      <dgm:spPr/>
    </dgm:pt>
    <dgm:pt modelId="{428F5FE9-E29B-451E-9E8A-D845EEAF3D09}" type="pres">
      <dgm:prSet presAssocID="{B3D33EDB-4187-44A9-A95C-EB411290F038}" presName="node" presStyleLbl="node1" presStyleIdx="3" presStyleCnt="4" custScaleX="174824" custScaleY="126783">
        <dgm:presLayoutVars>
          <dgm:bulletEnabled val="1"/>
        </dgm:presLayoutVars>
      </dgm:prSet>
      <dgm:spPr/>
    </dgm:pt>
  </dgm:ptLst>
  <dgm:cxnLst>
    <dgm:cxn modelId="{BC5AE219-C04D-4F4C-901D-FF0CFC991E49}" type="presOf" srcId="{E1CEBFE3-3191-48FE-8AD8-877C5A44AD39}" destId="{6DC2E78D-97E8-4236-9098-7632E63158E5}" srcOrd="0" destOrd="0" presId="urn:microsoft.com/office/officeart/2005/8/layout/process1"/>
    <dgm:cxn modelId="{2AD37D26-711D-45D6-A6B4-0F8E87CA771B}" type="presOf" srcId="{B3D33EDB-4187-44A9-A95C-EB411290F038}" destId="{428F5FE9-E29B-451E-9E8A-D845EEAF3D09}" srcOrd="0" destOrd="0" presId="urn:microsoft.com/office/officeart/2005/8/layout/process1"/>
    <dgm:cxn modelId="{F3947B29-813A-4DBF-B8BF-02CDF7137725}" srcId="{160C8330-6D2E-408A-ADDD-1C5E82344054}" destId="{0318D807-6089-40E2-B1C5-5EDA2F8F82A0}" srcOrd="0" destOrd="0" parTransId="{769CB5B1-8794-4442-88C2-9F6DA09D9516}" sibTransId="{E965405D-F99C-44DB-9EAA-B7804C9B0FC5}"/>
    <dgm:cxn modelId="{5CDF7060-27B3-42EE-BACF-EBC8A35BBECC}" type="presOf" srcId="{E965405D-F99C-44DB-9EAA-B7804C9B0FC5}" destId="{54873780-9031-4758-88D1-01EC5152432B}" srcOrd="0" destOrd="0" presId="urn:microsoft.com/office/officeart/2005/8/layout/process1"/>
    <dgm:cxn modelId="{09F98342-1A5D-400A-BC6B-5B551E149206}" srcId="{160C8330-6D2E-408A-ADDD-1C5E82344054}" destId="{B3D33EDB-4187-44A9-A95C-EB411290F038}" srcOrd="3" destOrd="0" parTransId="{6FA81FDB-3BFC-48E1-82A5-43D26BAA11D8}" sibTransId="{2F706C0F-1EF9-4F40-9879-E3E8DDB64ED7}"/>
    <dgm:cxn modelId="{1CDF1D46-7E32-4FCC-9E3A-A84A0D5FF854}" type="presOf" srcId="{E965405D-F99C-44DB-9EAA-B7804C9B0FC5}" destId="{6A724496-6011-4FC6-BBBE-8AA73C7CD5D9}" srcOrd="1" destOrd="0" presId="urn:microsoft.com/office/officeart/2005/8/layout/process1"/>
    <dgm:cxn modelId="{48BFCB48-86A0-4BBB-93BD-94FEC74BA864}" type="presOf" srcId="{038A47FA-3344-4B54-A891-116F3919644C}" destId="{F6A909C4-8108-42C8-81DA-25801E4AC162}" srcOrd="1" destOrd="0" presId="urn:microsoft.com/office/officeart/2005/8/layout/process1"/>
    <dgm:cxn modelId="{B409134A-AAC3-4136-B678-FE45D959AF17}" type="presOf" srcId="{038A47FA-3344-4B54-A891-116F3919644C}" destId="{B71CAEFC-45CF-41B8-826D-1088514C5089}" srcOrd="0" destOrd="0" presId="urn:microsoft.com/office/officeart/2005/8/layout/process1"/>
    <dgm:cxn modelId="{4972ED6E-128E-4DEB-8052-B568C2E1350C}" type="presOf" srcId="{160C8330-6D2E-408A-ADDD-1C5E82344054}" destId="{A3A813A3-108B-4647-A6AA-32C544E6586C}" srcOrd="0" destOrd="0" presId="urn:microsoft.com/office/officeart/2005/8/layout/process1"/>
    <dgm:cxn modelId="{0E41807F-A1DE-4BFB-99BB-6C32E6E4AF67}" srcId="{160C8330-6D2E-408A-ADDD-1C5E82344054}" destId="{E5A9E5C7-29FF-4099-B678-756C1A95D717}" srcOrd="1" destOrd="0" parTransId="{C514617C-4A5B-4545-983B-A353F3FDA926}" sibTransId="{E1CEBFE3-3191-48FE-8AD8-877C5A44AD39}"/>
    <dgm:cxn modelId="{DE26E68B-C863-4EE3-BDE2-B443D5B060B1}" type="presOf" srcId="{0318D807-6089-40E2-B1C5-5EDA2F8F82A0}" destId="{2CB47A1A-0178-429F-A519-C75DB0A0529A}" srcOrd="0" destOrd="0" presId="urn:microsoft.com/office/officeart/2005/8/layout/process1"/>
    <dgm:cxn modelId="{B8684A8F-E8ED-495D-AECF-B1823D5EB3E2}" type="presOf" srcId="{9B0EF7F4-C41C-4EE9-B3C1-C15186DF3EA9}" destId="{F8965F22-0304-41B8-BAE4-432BFFE33F34}" srcOrd="0" destOrd="0" presId="urn:microsoft.com/office/officeart/2005/8/layout/process1"/>
    <dgm:cxn modelId="{3FC14BB2-D1DC-4998-AE49-894E00C73CDC}" type="presOf" srcId="{E1CEBFE3-3191-48FE-8AD8-877C5A44AD39}" destId="{0D66C619-C39A-4E57-8D3D-53EEAB5A76D9}" srcOrd="1" destOrd="0" presId="urn:microsoft.com/office/officeart/2005/8/layout/process1"/>
    <dgm:cxn modelId="{014D07BB-80C3-4045-99C8-D949E7E1BB77}" type="presOf" srcId="{E5A9E5C7-29FF-4099-B678-756C1A95D717}" destId="{A185BA94-8FF8-48BA-BA3B-75D4C4BB1CF5}" srcOrd="0" destOrd="0" presId="urn:microsoft.com/office/officeart/2005/8/layout/process1"/>
    <dgm:cxn modelId="{E4CFA9FC-8514-4F42-BAF7-2644EEF27EA9}" srcId="{160C8330-6D2E-408A-ADDD-1C5E82344054}" destId="{9B0EF7F4-C41C-4EE9-B3C1-C15186DF3EA9}" srcOrd="2" destOrd="0" parTransId="{4DCEA315-3B2A-42DC-BD48-8FF52234AF24}" sibTransId="{038A47FA-3344-4B54-A891-116F3919644C}"/>
    <dgm:cxn modelId="{C135326E-F5A2-4292-ADE7-E8BF7BCA3B36}" type="presParOf" srcId="{A3A813A3-108B-4647-A6AA-32C544E6586C}" destId="{2CB47A1A-0178-429F-A519-C75DB0A0529A}" srcOrd="0" destOrd="0" presId="urn:microsoft.com/office/officeart/2005/8/layout/process1"/>
    <dgm:cxn modelId="{3B00F09B-C730-4642-9906-F2EC1C294391}" type="presParOf" srcId="{A3A813A3-108B-4647-A6AA-32C544E6586C}" destId="{54873780-9031-4758-88D1-01EC5152432B}" srcOrd="1" destOrd="0" presId="urn:microsoft.com/office/officeart/2005/8/layout/process1"/>
    <dgm:cxn modelId="{86A2F308-4811-4032-88D9-FD478F041A34}" type="presParOf" srcId="{54873780-9031-4758-88D1-01EC5152432B}" destId="{6A724496-6011-4FC6-BBBE-8AA73C7CD5D9}" srcOrd="0" destOrd="0" presId="urn:microsoft.com/office/officeart/2005/8/layout/process1"/>
    <dgm:cxn modelId="{E79C6D56-02FA-41A0-B1BE-1AA1A4BED10E}" type="presParOf" srcId="{A3A813A3-108B-4647-A6AA-32C544E6586C}" destId="{A185BA94-8FF8-48BA-BA3B-75D4C4BB1CF5}" srcOrd="2" destOrd="0" presId="urn:microsoft.com/office/officeart/2005/8/layout/process1"/>
    <dgm:cxn modelId="{A29BF454-8627-47EB-8A15-42F1B8571BE9}" type="presParOf" srcId="{A3A813A3-108B-4647-A6AA-32C544E6586C}" destId="{6DC2E78D-97E8-4236-9098-7632E63158E5}" srcOrd="3" destOrd="0" presId="urn:microsoft.com/office/officeart/2005/8/layout/process1"/>
    <dgm:cxn modelId="{D388E451-8EC4-425A-919E-ED513B2B33F2}" type="presParOf" srcId="{6DC2E78D-97E8-4236-9098-7632E63158E5}" destId="{0D66C619-C39A-4E57-8D3D-53EEAB5A76D9}" srcOrd="0" destOrd="0" presId="urn:microsoft.com/office/officeart/2005/8/layout/process1"/>
    <dgm:cxn modelId="{37AF86BC-A6CC-47E4-A44B-FF4C59926CA8}" type="presParOf" srcId="{A3A813A3-108B-4647-A6AA-32C544E6586C}" destId="{F8965F22-0304-41B8-BAE4-432BFFE33F34}" srcOrd="4" destOrd="0" presId="urn:microsoft.com/office/officeart/2005/8/layout/process1"/>
    <dgm:cxn modelId="{986FF88E-8580-4A3E-8433-9BAB7A88EDB3}" type="presParOf" srcId="{A3A813A3-108B-4647-A6AA-32C544E6586C}" destId="{B71CAEFC-45CF-41B8-826D-1088514C5089}" srcOrd="5" destOrd="0" presId="urn:microsoft.com/office/officeart/2005/8/layout/process1"/>
    <dgm:cxn modelId="{8843895D-382E-448E-A992-F036A510C9D4}" type="presParOf" srcId="{B71CAEFC-45CF-41B8-826D-1088514C5089}" destId="{F6A909C4-8108-42C8-81DA-25801E4AC162}" srcOrd="0" destOrd="0" presId="urn:microsoft.com/office/officeart/2005/8/layout/process1"/>
    <dgm:cxn modelId="{A09CECC2-FDF4-4F40-890C-E16BBE45085D}" type="presParOf" srcId="{A3A813A3-108B-4647-A6AA-32C544E6586C}" destId="{428F5FE9-E29B-451E-9E8A-D845EEAF3D09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F7DD04D-DF42-4DFB-8963-3B2F26C3952C}" type="doc">
      <dgm:prSet loTypeId="urn:microsoft.com/office/officeart/2005/8/layout/vProcess5" loCatId="process" qsTypeId="urn:microsoft.com/office/officeart/2005/8/quickstyle/3d1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</dgm:spPr>
      <dgm:t>
        <a:bodyPr/>
        <a:lstStyle/>
        <a:p>
          <a:endParaRPr lang="en-IN"/>
        </a:p>
      </dgm:t>
    </dgm:pt>
    <dgm:pt modelId="{2435DBCF-7D76-47F4-B6FA-04E7C24E3E46}">
      <dgm:prSet phldrT="[Text]"/>
      <dgm:spPr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gm:spPr>
      <dgm:t>
        <a:bodyPr/>
        <a:lstStyle/>
        <a:p>
          <a:r>
            <a:rPr lang="en-IN" dirty="0"/>
            <a:t>Generation of CNN inputs</a:t>
          </a:r>
        </a:p>
      </dgm:t>
    </dgm:pt>
    <dgm:pt modelId="{64374A8C-A6F6-42A5-82FD-3F9850A643AE}" type="parTrans" cxnId="{40288428-F690-4E4D-87D8-8D977AF0D8F7}">
      <dgm:prSet/>
      <dgm:spPr/>
      <dgm:t>
        <a:bodyPr/>
        <a:lstStyle/>
        <a:p>
          <a:endParaRPr lang="en-IN"/>
        </a:p>
      </dgm:t>
    </dgm:pt>
    <dgm:pt modelId="{D1C69101-CFD3-4C14-9158-157F7B3C7057}" type="sibTrans" cxnId="{40288428-F690-4E4D-87D8-8D977AF0D8F7}">
      <dgm:prSet/>
      <dgm:spPr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z="190500" prstMaterial="softEdge">
          <a:bevelT w="127000" prst="artDeco"/>
        </a:sp3d>
      </dgm:spPr>
      <dgm:t>
        <a:bodyPr/>
        <a:lstStyle/>
        <a:p>
          <a:endParaRPr lang="en-IN"/>
        </a:p>
      </dgm:t>
    </dgm:pt>
    <dgm:pt modelId="{AD26A8D7-6C2E-4FE3-AA37-C419C6B47A9C}">
      <dgm:prSet phldrT="[Text]"/>
      <dgm:spPr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gm:spPr>
      <dgm:t>
        <a:bodyPr/>
        <a:lstStyle/>
        <a:p>
          <a:r>
            <a:rPr lang="en-IN" dirty="0"/>
            <a:t>Spatio-temporal feature learning with CNN</a:t>
          </a:r>
        </a:p>
      </dgm:t>
    </dgm:pt>
    <dgm:pt modelId="{F8905498-5AC5-45C6-A570-3D059D4C24BF}" type="parTrans" cxnId="{3257276E-2077-4236-9ED8-8AED7C3B58E6}">
      <dgm:prSet/>
      <dgm:spPr/>
      <dgm:t>
        <a:bodyPr/>
        <a:lstStyle/>
        <a:p>
          <a:endParaRPr lang="en-IN"/>
        </a:p>
      </dgm:t>
    </dgm:pt>
    <dgm:pt modelId="{6568B868-F73C-429B-89D1-CEF7A480F8ED}" type="sibTrans" cxnId="{3257276E-2077-4236-9ED8-8AED7C3B58E6}">
      <dgm:prSet/>
      <dgm:spPr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z="190500" prstMaterial="softEdge">
          <a:bevelT w="127000" prst="artDeco"/>
        </a:sp3d>
      </dgm:spPr>
      <dgm:t>
        <a:bodyPr/>
        <a:lstStyle/>
        <a:p>
          <a:endParaRPr lang="en-IN"/>
        </a:p>
      </dgm:t>
    </dgm:pt>
    <dgm:pt modelId="{68FE1171-5377-4AC1-B000-C8EDD0236A4A}">
      <dgm:prSet phldrT="[Text]"/>
      <dgm:spPr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gm:spPr>
      <dgm:t>
        <a:bodyPr/>
        <a:lstStyle/>
        <a:p>
          <a:r>
            <a:rPr lang="en-IN" dirty="0"/>
            <a:t>Spatio-temporal fusion with DBNs</a:t>
          </a:r>
        </a:p>
      </dgm:t>
    </dgm:pt>
    <dgm:pt modelId="{9DD9890E-8E8D-436B-B352-FB374F6DB58F}" type="parTrans" cxnId="{DD74D56B-5563-4D53-887D-F66AC1F48BE1}">
      <dgm:prSet/>
      <dgm:spPr/>
      <dgm:t>
        <a:bodyPr/>
        <a:lstStyle/>
        <a:p>
          <a:endParaRPr lang="en-IN"/>
        </a:p>
      </dgm:t>
    </dgm:pt>
    <dgm:pt modelId="{22E49CD5-7956-4E66-8F3B-BB9664AB8BC5}" type="sibTrans" cxnId="{DD74D56B-5563-4D53-887D-F66AC1F48BE1}">
      <dgm:prSet/>
      <dgm:spPr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z="190500" prstMaterial="softEdge">
          <a:bevelT w="127000" prst="artDeco"/>
        </a:sp3d>
      </dgm:spPr>
      <dgm:t>
        <a:bodyPr/>
        <a:lstStyle/>
        <a:p>
          <a:endParaRPr lang="en-IN"/>
        </a:p>
      </dgm:t>
    </dgm:pt>
    <dgm:pt modelId="{2159EB84-1F8A-42E5-B8E3-0CF9B7C78DC0}">
      <dgm:prSet/>
      <dgm:spPr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gm:spPr>
      <dgm:t>
        <a:bodyPr/>
        <a:lstStyle/>
        <a:p>
          <a:r>
            <a:rPr lang="en-IN" dirty="0"/>
            <a:t>Video-based expression classification</a:t>
          </a:r>
        </a:p>
      </dgm:t>
    </dgm:pt>
    <dgm:pt modelId="{2FA6F9E7-2620-4EAF-A10A-01529C0C5465}" type="parTrans" cxnId="{B55D846B-20D7-497F-B2E4-068604E8539F}">
      <dgm:prSet/>
      <dgm:spPr/>
      <dgm:t>
        <a:bodyPr/>
        <a:lstStyle/>
        <a:p>
          <a:endParaRPr lang="en-IN"/>
        </a:p>
      </dgm:t>
    </dgm:pt>
    <dgm:pt modelId="{25A797A5-1660-4F35-956B-F9492D0F4261}" type="sibTrans" cxnId="{B55D846B-20D7-497F-B2E4-068604E8539F}">
      <dgm:prSet/>
      <dgm:spPr/>
      <dgm:t>
        <a:bodyPr/>
        <a:lstStyle/>
        <a:p>
          <a:endParaRPr lang="en-IN"/>
        </a:p>
      </dgm:t>
    </dgm:pt>
    <dgm:pt modelId="{3B546472-CE78-4B7C-B8E2-C93177A7C42A}" type="pres">
      <dgm:prSet presAssocID="{5F7DD04D-DF42-4DFB-8963-3B2F26C3952C}" presName="outerComposite" presStyleCnt="0">
        <dgm:presLayoutVars>
          <dgm:chMax val="5"/>
          <dgm:dir/>
          <dgm:resizeHandles val="exact"/>
        </dgm:presLayoutVars>
      </dgm:prSet>
      <dgm:spPr/>
    </dgm:pt>
    <dgm:pt modelId="{8B4A1CB7-B42B-47EA-AD1E-338A734AC119}" type="pres">
      <dgm:prSet presAssocID="{5F7DD04D-DF42-4DFB-8963-3B2F26C3952C}" presName="dummyMaxCanvas" presStyleCnt="0">
        <dgm:presLayoutVars/>
      </dgm:prSet>
      <dgm:spPr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gm:spPr>
    </dgm:pt>
    <dgm:pt modelId="{76171A20-C5FD-4508-BFD6-E4E0072EB784}" type="pres">
      <dgm:prSet presAssocID="{5F7DD04D-DF42-4DFB-8963-3B2F26C3952C}" presName="FourNodes_1" presStyleLbl="node1" presStyleIdx="0" presStyleCnt="4" custLinFactNeighborX="1319" custLinFactNeighborY="77">
        <dgm:presLayoutVars>
          <dgm:bulletEnabled val="1"/>
        </dgm:presLayoutVars>
      </dgm:prSet>
      <dgm:spPr/>
    </dgm:pt>
    <dgm:pt modelId="{9E2E01B6-9032-44E2-B0BF-A3B3A1704D77}" type="pres">
      <dgm:prSet presAssocID="{5F7DD04D-DF42-4DFB-8963-3B2F26C3952C}" presName="FourNodes_2" presStyleLbl="node1" presStyleIdx="1" presStyleCnt="4">
        <dgm:presLayoutVars>
          <dgm:bulletEnabled val="1"/>
        </dgm:presLayoutVars>
      </dgm:prSet>
      <dgm:spPr/>
    </dgm:pt>
    <dgm:pt modelId="{B2465A37-2C91-4726-A303-9158E0EECC45}" type="pres">
      <dgm:prSet presAssocID="{5F7DD04D-DF42-4DFB-8963-3B2F26C3952C}" presName="FourNodes_3" presStyleLbl="node1" presStyleIdx="2" presStyleCnt="4">
        <dgm:presLayoutVars>
          <dgm:bulletEnabled val="1"/>
        </dgm:presLayoutVars>
      </dgm:prSet>
      <dgm:spPr/>
    </dgm:pt>
    <dgm:pt modelId="{80E38BB1-393C-45CD-8EFE-A561D8304233}" type="pres">
      <dgm:prSet presAssocID="{5F7DD04D-DF42-4DFB-8963-3B2F26C3952C}" presName="FourNodes_4" presStyleLbl="node1" presStyleIdx="3" presStyleCnt="4">
        <dgm:presLayoutVars>
          <dgm:bulletEnabled val="1"/>
        </dgm:presLayoutVars>
      </dgm:prSet>
      <dgm:spPr/>
    </dgm:pt>
    <dgm:pt modelId="{4E0A5D1E-0E04-413E-A75E-730757564BF6}" type="pres">
      <dgm:prSet presAssocID="{5F7DD04D-DF42-4DFB-8963-3B2F26C3952C}" presName="FourConn_1-2" presStyleLbl="fgAccFollowNode1" presStyleIdx="0" presStyleCnt="3">
        <dgm:presLayoutVars>
          <dgm:bulletEnabled val="1"/>
        </dgm:presLayoutVars>
      </dgm:prSet>
      <dgm:spPr/>
    </dgm:pt>
    <dgm:pt modelId="{56FA6B59-B133-4763-B45D-CA03EEB847C1}" type="pres">
      <dgm:prSet presAssocID="{5F7DD04D-DF42-4DFB-8963-3B2F26C3952C}" presName="FourConn_2-3" presStyleLbl="fgAccFollowNode1" presStyleIdx="1" presStyleCnt="3">
        <dgm:presLayoutVars>
          <dgm:bulletEnabled val="1"/>
        </dgm:presLayoutVars>
      </dgm:prSet>
      <dgm:spPr/>
    </dgm:pt>
    <dgm:pt modelId="{5877CF82-E632-4A01-9DCE-AE4D811E951C}" type="pres">
      <dgm:prSet presAssocID="{5F7DD04D-DF42-4DFB-8963-3B2F26C3952C}" presName="FourConn_3-4" presStyleLbl="fgAccFollowNode1" presStyleIdx="2" presStyleCnt="3">
        <dgm:presLayoutVars>
          <dgm:bulletEnabled val="1"/>
        </dgm:presLayoutVars>
      </dgm:prSet>
      <dgm:spPr/>
    </dgm:pt>
    <dgm:pt modelId="{6D6EB905-9986-4332-9F70-3170E786171B}" type="pres">
      <dgm:prSet presAssocID="{5F7DD04D-DF42-4DFB-8963-3B2F26C3952C}" presName="FourNodes_1_text" presStyleLbl="node1" presStyleIdx="3" presStyleCnt="4">
        <dgm:presLayoutVars>
          <dgm:bulletEnabled val="1"/>
        </dgm:presLayoutVars>
      </dgm:prSet>
      <dgm:spPr/>
    </dgm:pt>
    <dgm:pt modelId="{D27ED5EE-9982-48DD-A9B7-DCE183B7B925}" type="pres">
      <dgm:prSet presAssocID="{5F7DD04D-DF42-4DFB-8963-3B2F26C3952C}" presName="FourNodes_2_text" presStyleLbl="node1" presStyleIdx="3" presStyleCnt="4">
        <dgm:presLayoutVars>
          <dgm:bulletEnabled val="1"/>
        </dgm:presLayoutVars>
      </dgm:prSet>
      <dgm:spPr/>
    </dgm:pt>
    <dgm:pt modelId="{D9CC8C10-3886-485F-A231-F8A042C8C28A}" type="pres">
      <dgm:prSet presAssocID="{5F7DD04D-DF42-4DFB-8963-3B2F26C3952C}" presName="FourNodes_3_text" presStyleLbl="node1" presStyleIdx="3" presStyleCnt="4">
        <dgm:presLayoutVars>
          <dgm:bulletEnabled val="1"/>
        </dgm:presLayoutVars>
      </dgm:prSet>
      <dgm:spPr/>
    </dgm:pt>
    <dgm:pt modelId="{38D57EA1-2601-4DA2-8AC5-27AA322B0566}" type="pres">
      <dgm:prSet presAssocID="{5F7DD04D-DF42-4DFB-8963-3B2F26C3952C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215F831D-42DE-4C8D-832F-6BD05139F815}" type="presOf" srcId="{68FE1171-5377-4AC1-B000-C8EDD0236A4A}" destId="{D9CC8C10-3886-485F-A231-F8A042C8C28A}" srcOrd="1" destOrd="0" presId="urn:microsoft.com/office/officeart/2005/8/layout/vProcess5"/>
    <dgm:cxn modelId="{40288428-F690-4E4D-87D8-8D977AF0D8F7}" srcId="{5F7DD04D-DF42-4DFB-8963-3B2F26C3952C}" destId="{2435DBCF-7D76-47F4-B6FA-04E7C24E3E46}" srcOrd="0" destOrd="0" parTransId="{64374A8C-A6F6-42A5-82FD-3F9850A643AE}" sibTransId="{D1C69101-CFD3-4C14-9158-157F7B3C7057}"/>
    <dgm:cxn modelId="{544E3A5E-6D69-4264-866A-3EFB7F0833EA}" type="presOf" srcId="{2435DBCF-7D76-47F4-B6FA-04E7C24E3E46}" destId="{6D6EB905-9986-4332-9F70-3170E786171B}" srcOrd="1" destOrd="0" presId="urn:microsoft.com/office/officeart/2005/8/layout/vProcess5"/>
    <dgm:cxn modelId="{B55D846B-20D7-497F-B2E4-068604E8539F}" srcId="{5F7DD04D-DF42-4DFB-8963-3B2F26C3952C}" destId="{2159EB84-1F8A-42E5-B8E3-0CF9B7C78DC0}" srcOrd="3" destOrd="0" parTransId="{2FA6F9E7-2620-4EAF-A10A-01529C0C5465}" sibTransId="{25A797A5-1660-4F35-956B-F9492D0F4261}"/>
    <dgm:cxn modelId="{DD74D56B-5563-4D53-887D-F66AC1F48BE1}" srcId="{5F7DD04D-DF42-4DFB-8963-3B2F26C3952C}" destId="{68FE1171-5377-4AC1-B000-C8EDD0236A4A}" srcOrd="2" destOrd="0" parTransId="{9DD9890E-8E8D-436B-B352-FB374F6DB58F}" sibTransId="{22E49CD5-7956-4E66-8F3B-BB9664AB8BC5}"/>
    <dgm:cxn modelId="{3257276E-2077-4236-9ED8-8AED7C3B58E6}" srcId="{5F7DD04D-DF42-4DFB-8963-3B2F26C3952C}" destId="{AD26A8D7-6C2E-4FE3-AA37-C419C6B47A9C}" srcOrd="1" destOrd="0" parTransId="{F8905498-5AC5-45C6-A570-3D059D4C24BF}" sibTransId="{6568B868-F73C-429B-89D1-CEF7A480F8ED}"/>
    <dgm:cxn modelId="{985A8557-48F9-43BB-8DC3-C6C3F2697CED}" type="presOf" srcId="{2159EB84-1F8A-42E5-B8E3-0CF9B7C78DC0}" destId="{38D57EA1-2601-4DA2-8AC5-27AA322B0566}" srcOrd="1" destOrd="0" presId="urn:microsoft.com/office/officeart/2005/8/layout/vProcess5"/>
    <dgm:cxn modelId="{85E6B290-6A03-407D-961D-E82E13E65AF6}" type="presOf" srcId="{D1C69101-CFD3-4C14-9158-157F7B3C7057}" destId="{4E0A5D1E-0E04-413E-A75E-730757564BF6}" srcOrd="0" destOrd="0" presId="urn:microsoft.com/office/officeart/2005/8/layout/vProcess5"/>
    <dgm:cxn modelId="{7778CEA3-220E-466A-9819-762C401D2627}" type="presOf" srcId="{2435DBCF-7D76-47F4-B6FA-04E7C24E3E46}" destId="{76171A20-C5FD-4508-BFD6-E4E0072EB784}" srcOrd="0" destOrd="0" presId="urn:microsoft.com/office/officeart/2005/8/layout/vProcess5"/>
    <dgm:cxn modelId="{A648C0A5-ACAF-4686-B0A6-F7BB9910E5BB}" type="presOf" srcId="{2159EB84-1F8A-42E5-B8E3-0CF9B7C78DC0}" destId="{80E38BB1-393C-45CD-8EFE-A561D8304233}" srcOrd="0" destOrd="0" presId="urn:microsoft.com/office/officeart/2005/8/layout/vProcess5"/>
    <dgm:cxn modelId="{E2A159B5-20E8-4E3F-8834-8FEC0D8B48E3}" type="presOf" srcId="{22E49CD5-7956-4E66-8F3B-BB9664AB8BC5}" destId="{5877CF82-E632-4A01-9DCE-AE4D811E951C}" srcOrd="0" destOrd="0" presId="urn:microsoft.com/office/officeart/2005/8/layout/vProcess5"/>
    <dgm:cxn modelId="{0C6B8DC9-99D3-423F-9AD3-353289A761F4}" type="presOf" srcId="{5F7DD04D-DF42-4DFB-8963-3B2F26C3952C}" destId="{3B546472-CE78-4B7C-B8E2-C93177A7C42A}" srcOrd="0" destOrd="0" presId="urn:microsoft.com/office/officeart/2005/8/layout/vProcess5"/>
    <dgm:cxn modelId="{1B69F9DB-76E6-4605-A889-4B34B2EC111D}" type="presOf" srcId="{68FE1171-5377-4AC1-B000-C8EDD0236A4A}" destId="{B2465A37-2C91-4726-A303-9158E0EECC45}" srcOrd="0" destOrd="0" presId="urn:microsoft.com/office/officeart/2005/8/layout/vProcess5"/>
    <dgm:cxn modelId="{DA1204DE-2553-44E1-8C39-5D4F6EBC2785}" type="presOf" srcId="{AD26A8D7-6C2E-4FE3-AA37-C419C6B47A9C}" destId="{D27ED5EE-9982-48DD-A9B7-DCE183B7B925}" srcOrd="1" destOrd="0" presId="urn:microsoft.com/office/officeart/2005/8/layout/vProcess5"/>
    <dgm:cxn modelId="{BDDAADE7-CC89-4118-B144-2DDFBE8EB303}" type="presOf" srcId="{6568B868-F73C-429B-89D1-CEF7A480F8ED}" destId="{56FA6B59-B133-4763-B45D-CA03EEB847C1}" srcOrd="0" destOrd="0" presId="urn:microsoft.com/office/officeart/2005/8/layout/vProcess5"/>
    <dgm:cxn modelId="{12EF02E8-9CC1-4DB6-835C-955771248BD6}" type="presOf" srcId="{AD26A8D7-6C2E-4FE3-AA37-C419C6B47A9C}" destId="{9E2E01B6-9032-44E2-B0BF-A3B3A1704D77}" srcOrd="0" destOrd="0" presId="urn:microsoft.com/office/officeart/2005/8/layout/vProcess5"/>
    <dgm:cxn modelId="{C5796371-BBA6-46C0-BBBA-1FC111A05490}" type="presParOf" srcId="{3B546472-CE78-4B7C-B8E2-C93177A7C42A}" destId="{8B4A1CB7-B42B-47EA-AD1E-338A734AC119}" srcOrd="0" destOrd="0" presId="urn:microsoft.com/office/officeart/2005/8/layout/vProcess5"/>
    <dgm:cxn modelId="{F450A09C-E218-4502-9285-E894C89EFF71}" type="presParOf" srcId="{3B546472-CE78-4B7C-B8E2-C93177A7C42A}" destId="{76171A20-C5FD-4508-BFD6-E4E0072EB784}" srcOrd="1" destOrd="0" presId="urn:microsoft.com/office/officeart/2005/8/layout/vProcess5"/>
    <dgm:cxn modelId="{2331EF52-E5BC-48E3-830A-19F653E25309}" type="presParOf" srcId="{3B546472-CE78-4B7C-B8E2-C93177A7C42A}" destId="{9E2E01B6-9032-44E2-B0BF-A3B3A1704D77}" srcOrd="2" destOrd="0" presId="urn:microsoft.com/office/officeart/2005/8/layout/vProcess5"/>
    <dgm:cxn modelId="{03FBD70A-2A4B-4AED-B066-7C36E36E6293}" type="presParOf" srcId="{3B546472-CE78-4B7C-B8E2-C93177A7C42A}" destId="{B2465A37-2C91-4726-A303-9158E0EECC45}" srcOrd="3" destOrd="0" presId="urn:microsoft.com/office/officeart/2005/8/layout/vProcess5"/>
    <dgm:cxn modelId="{4D5A411E-0AB2-4852-B435-CAFDDDABBAFB}" type="presParOf" srcId="{3B546472-CE78-4B7C-B8E2-C93177A7C42A}" destId="{80E38BB1-393C-45CD-8EFE-A561D8304233}" srcOrd="4" destOrd="0" presId="urn:microsoft.com/office/officeart/2005/8/layout/vProcess5"/>
    <dgm:cxn modelId="{FE95A9AF-E8D0-4BEA-8222-FCEF9C070D15}" type="presParOf" srcId="{3B546472-CE78-4B7C-B8E2-C93177A7C42A}" destId="{4E0A5D1E-0E04-413E-A75E-730757564BF6}" srcOrd="5" destOrd="0" presId="urn:microsoft.com/office/officeart/2005/8/layout/vProcess5"/>
    <dgm:cxn modelId="{74AB7DDD-DC83-4D21-B15A-32E1D5C58C70}" type="presParOf" srcId="{3B546472-CE78-4B7C-B8E2-C93177A7C42A}" destId="{56FA6B59-B133-4763-B45D-CA03EEB847C1}" srcOrd="6" destOrd="0" presId="urn:microsoft.com/office/officeart/2005/8/layout/vProcess5"/>
    <dgm:cxn modelId="{EB6FD989-F901-4943-A4CF-909D540B1586}" type="presParOf" srcId="{3B546472-CE78-4B7C-B8E2-C93177A7C42A}" destId="{5877CF82-E632-4A01-9DCE-AE4D811E951C}" srcOrd="7" destOrd="0" presId="urn:microsoft.com/office/officeart/2005/8/layout/vProcess5"/>
    <dgm:cxn modelId="{A0BE0B4C-DF94-492F-B9FC-0A43DAFF920F}" type="presParOf" srcId="{3B546472-CE78-4B7C-B8E2-C93177A7C42A}" destId="{6D6EB905-9986-4332-9F70-3170E786171B}" srcOrd="8" destOrd="0" presId="urn:microsoft.com/office/officeart/2005/8/layout/vProcess5"/>
    <dgm:cxn modelId="{257C0362-4419-4673-B17A-B8767CC8C1E9}" type="presParOf" srcId="{3B546472-CE78-4B7C-B8E2-C93177A7C42A}" destId="{D27ED5EE-9982-48DD-A9B7-DCE183B7B925}" srcOrd="9" destOrd="0" presId="urn:microsoft.com/office/officeart/2005/8/layout/vProcess5"/>
    <dgm:cxn modelId="{934A18CA-0907-418A-B4B0-B96200E4B5BB}" type="presParOf" srcId="{3B546472-CE78-4B7C-B8E2-C93177A7C42A}" destId="{D9CC8C10-3886-485F-A231-F8A042C8C28A}" srcOrd="10" destOrd="0" presId="urn:microsoft.com/office/officeart/2005/8/layout/vProcess5"/>
    <dgm:cxn modelId="{4F8A6123-C4B0-4A85-9CA7-DDF5D34B1782}" type="presParOf" srcId="{3B546472-CE78-4B7C-B8E2-C93177A7C42A}" destId="{38D57EA1-2601-4DA2-8AC5-27AA322B0566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50AC01-D39D-4F3A-9DC8-2A211EE986A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Dividing the video sample	</a:t>
          </a:r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5605D28D-2CE6-4513-8566-952984E21E1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Inputs of Spatial CNN</a:t>
          </a:r>
        </a:p>
      </dgm:t>
    </dgm:pt>
    <dgm:pt modelId="{EB15AB98-362B-4E70-A3DA-995FC3E8BA79}" type="parTrans" cxnId="{FAF3F884-F0CF-440F-8CB1-B7648AB1B138}">
      <dgm:prSet/>
      <dgm:spPr/>
      <dgm:t>
        <a:bodyPr/>
        <a:lstStyle/>
        <a:p>
          <a:endParaRPr lang="en-US"/>
        </a:p>
      </dgm:t>
    </dgm:pt>
    <dgm:pt modelId="{823D1971-2C4D-4EC5-A874-2F463DE37109}" type="sibTrans" cxnId="{FAF3F884-F0CF-440F-8CB1-B7648AB1B138}">
      <dgm:prSet/>
      <dgm:spPr/>
      <dgm:t>
        <a:bodyPr/>
        <a:lstStyle/>
        <a:p>
          <a:endParaRPr lang="en-US"/>
        </a:p>
      </dgm:t>
    </dgm:pt>
    <dgm:pt modelId="{0BEF68B8-1228-47BB-83B5-7B9CD1E3F84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Inputs of  Temporal CNN</a:t>
          </a:r>
        </a:p>
      </dgm:t>
    </dgm:pt>
    <dgm:pt modelId="{FD949706-EDCC-4ADC-8EDF-8EDA49C92325}" type="sibTrans" cxnId="{EDEF4F82-1237-4639-A0F7-385C1897CE66}">
      <dgm:prSet/>
      <dgm:spPr/>
      <dgm:t>
        <a:bodyPr/>
        <a:lstStyle/>
        <a:p>
          <a:endParaRPr lang="en-US"/>
        </a:p>
      </dgm:t>
    </dgm:pt>
    <dgm:pt modelId="{ED3A4BC2-B75A-4952-A38B-A42B5995DF05}" type="parTrans" cxnId="{EDEF4F82-1237-4639-A0F7-385C1897CE66}">
      <dgm:prSet/>
      <dgm:spPr/>
      <dgm:t>
        <a:bodyPr/>
        <a:lstStyle/>
        <a:p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/>
      <dgm:spPr/>
    </dgm:pt>
    <dgm:pt modelId="{95DE6538-27BD-44AF-A1A8-CA8F6B10FDD2}" type="pres">
      <dgm:prSet presAssocID="{0BEF68B8-1228-47BB-83B5-7B9CD1E3F84E}" presName="text_2" presStyleLbl="node1" presStyleIdx="1" presStyleCnt="3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3"/>
      <dgm:spPr/>
    </dgm:pt>
    <dgm:pt modelId="{E131CE4A-9776-44F4-BC03-867682E21374}" type="pres">
      <dgm:prSet presAssocID="{5605D28D-2CE6-4513-8566-952984E21E14}" presName="text_3" presStyleLbl="node1" presStyleIdx="2" presStyleCnt="3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3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424E145-38AE-4982-A2E1-3D879AD6A4FF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0"/>
          </a:camera>
          <a:lightRig rig="glow" dir="t">
            <a:rot lat="0" lon="0" rev="4800000"/>
          </a:lightRig>
        </a:scene3d>
      </dgm:spPr>
      <dgm:t>
        <a:bodyPr/>
        <a:lstStyle/>
        <a:p>
          <a:endParaRPr lang="en-IN"/>
        </a:p>
      </dgm:t>
    </dgm:pt>
    <dgm:pt modelId="{E4930ABD-53D5-4CC9-9D51-14CA094938A9}">
      <dgm:prSet phldrT="[Text]"/>
      <dgm:spPr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n-IN" dirty="0"/>
            <a:t>1.</a:t>
          </a:r>
        </a:p>
      </dgm:t>
    </dgm:pt>
    <dgm:pt modelId="{B26F8F2C-DE3E-466E-91B6-F3D374CA2735}" type="parTrans" cxnId="{FF040631-7CDF-411A-BBDE-CE8488DA99C1}">
      <dgm:prSet/>
      <dgm:spPr/>
      <dgm:t>
        <a:bodyPr/>
        <a:lstStyle/>
        <a:p>
          <a:endParaRPr lang="en-IN"/>
        </a:p>
      </dgm:t>
    </dgm:pt>
    <dgm:pt modelId="{ED9D5714-F4FD-46D1-94E3-75A5A3415309}" type="sibTrans" cxnId="{FF040631-7CDF-411A-BBDE-CE8488DA99C1}">
      <dgm:prSet/>
      <dgm:spPr/>
      <dgm:t>
        <a:bodyPr/>
        <a:lstStyle/>
        <a:p>
          <a:endParaRPr lang="en-IN"/>
        </a:p>
      </dgm:t>
    </dgm:pt>
    <dgm:pt modelId="{6B92B34C-119A-4F31-B7F5-CEB5A091DD3A}">
      <dgm:prSet phldrT="[Text]" custT="1"/>
      <dgm:spPr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n-IN" sz="2800" dirty="0">
              <a:solidFill>
                <a:schemeClr val="tx2"/>
              </a:solidFill>
            </a:rPr>
            <a:t>Copy existing VGG16 parameters</a:t>
          </a:r>
          <a:r>
            <a:rPr lang="en-IN" sz="3200" dirty="0">
              <a:solidFill>
                <a:schemeClr val="tx2"/>
              </a:solidFill>
            </a:rPr>
            <a:t>.</a:t>
          </a:r>
        </a:p>
      </dgm:t>
    </dgm:pt>
    <dgm:pt modelId="{F00CEC19-572F-47F6-8394-0C365DFFF942}" type="parTrans" cxnId="{A6CFEF5D-2AE0-4E42-B918-B9AC0617A119}">
      <dgm:prSet/>
      <dgm:spPr/>
      <dgm:t>
        <a:bodyPr/>
        <a:lstStyle/>
        <a:p>
          <a:endParaRPr lang="en-IN"/>
        </a:p>
      </dgm:t>
    </dgm:pt>
    <dgm:pt modelId="{BA8A69B1-2894-44A2-9E08-1A481C0065A7}" type="sibTrans" cxnId="{A6CFEF5D-2AE0-4E42-B918-B9AC0617A119}">
      <dgm:prSet/>
      <dgm:spPr/>
      <dgm:t>
        <a:bodyPr/>
        <a:lstStyle/>
        <a:p>
          <a:endParaRPr lang="en-IN"/>
        </a:p>
      </dgm:t>
    </dgm:pt>
    <dgm:pt modelId="{9FCC6CAE-0145-486C-B80B-FD0AA65DC7C0}">
      <dgm:prSet phldrT="[Text]"/>
      <dgm:spPr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n-IN" dirty="0"/>
            <a:t>2.</a:t>
          </a:r>
        </a:p>
      </dgm:t>
    </dgm:pt>
    <dgm:pt modelId="{A6316744-69CB-407E-806C-E9B0A6DB1CF7}" type="parTrans" cxnId="{D9CB5C5C-8A58-41CC-A2D1-90F5B49ECFE7}">
      <dgm:prSet/>
      <dgm:spPr/>
      <dgm:t>
        <a:bodyPr/>
        <a:lstStyle/>
        <a:p>
          <a:endParaRPr lang="en-IN"/>
        </a:p>
      </dgm:t>
    </dgm:pt>
    <dgm:pt modelId="{F69C7F20-AB70-4E4D-9FEA-B9C838BB0449}" type="sibTrans" cxnId="{D9CB5C5C-8A58-41CC-A2D1-90F5B49ECFE7}">
      <dgm:prSet/>
      <dgm:spPr/>
      <dgm:t>
        <a:bodyPr/>
        <a:lstStyle/>
        <a:p>
          <a:endParaRPr lang="en-IN"/>
        </a:p>
      </dgm:t>
    </dgm:pt>
    <dgm:pt modelId="{E5400F77-3691-4576-BB59-550A7D8E027A}">
      <dgm:prSet phldrT="[Text]" custT="1"/>
      <dgm:spPr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n-IN" sz="2800" dirty="0">
              <a:solidFill>
                <a:schemeClr val="tx2"/>
              </a:solidFill>
            </a:rPr>
            <a:t>Replace FC8 layer with new class label vector – 6 facial expressions.</a:t>
          </a:r>
        </a:p>
      </dgm:t>
    </dgm:pt>
    <dgm:pt modelId="{ED1EC2F2-7B2F-4108-AD16-A5611C034BC4}" type="parTrans" cxnId="{C0237267-C22A-404A-99AF-D6D88D96160B}">
      <dgm:prSet/>
      <dgm:spPr/>
      <dgm:t>
        <a:bodyPr/>
        <a:lstStyle/>
        <a:p>
          <a:endParaRPr lang="en-IN"/>
        </a:p>
      </dgm:t>
    </dgm:pt>
    <dgm:pt modelId="{5C5906CB-FE92-4ABA-B245-389DBC8E3FED}" type="sibTrans" cxnId="{C0237267-C22A-404A-99AF-D6D88D96160B}">
      <dgm:prSet/>
      <dgm:spPr/>
      <dgm:t>
        <a:bodyPr/>
        <a:lstStyle/>
        <a:p>
          <a:endParaRPr lang="en-IN"/>
        </a:p>
      </dgm:t>
    </dgm:pt>
    <dgm:pt modelId="{B1279611-FFBE-41CA-9B33-C4F7F6260C81}">
      <dgm:prSet phldrT="[Text]"/>
      <dgm:spPr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n-IN" dirty="0"/>
            <a:t>3.</a:t>
          </a:r>
        </a:p>
      </dgm:t>
    </dgm:pt>
    <dgm:pt modelId="{134A49CB-9DBF-43DF-80A6-6B3136DDD570}" type="parTrans" cxnId="{0AEE3C3E-78C5-409A-AF12-831F153CB0AF}">
      <dgm:prSet/>
      <dgm:spPr/>
      <dgm:t>
        <a:bodyPr/>
        <a:lstStyle/>
        <a:p>
          <a:endParaRPr lang="en-IN"/>
        </a:p>
      </dgm:t>
    </dgm:pt>
    <dgm:pt modelId="{CD4E8993-B73D-4D51-A8BF-B2ECA067FDAF}" type="sibTrans" cxnId="{0AEE3C3E-78C5-409A-AF12-831F153CB0AF}">
      <dgm:prSet/>
      <dgm:spPr/>
      <dgm:t>
        <a:bodyPr/>
        <a:lstStyle/>
        <a:p>
          <a:endParaRPr lang="en-IN"/>
        </a:p>
      </dgm:t>
    </dgm:pt>
    <dgm:pt modelId="{A8C819F3-9DD0-40A4-976C-5871AC58960F}">
      <dgm:prSet phldrT="[Text]" custT="1"/>
      <dgm:spPr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n-IN" sz="2800" dirty="0">
              <a:solidFill>
                <a:schemeClr val="tx2"/>
              </a:solidFill>
            </a:rPr>
            <a:t>Individually retrain two CNN streams</a:t>
          </a:r>
          <a:r>
            <a:rPr lang="en-IN" sz="3200" dirty="0">
              <a:solidFill>
                <a:schemeClr val="tx2"/>
              </a:solidFill>
            </a:rPr>
            <a:t>.</a:t>
          </a:r>
        </a:p>
      </dgm:t>
    </dgm:pt>
    <dgm:pt modelId="{69AD5BB7-6CBC-4938-B401-F662AEE99A92}" type="parTrans" cxnId="{9D59E32D-152D-45B0-9932-FEBACB921473}">
      <dgm:prSet/>
      <dgm:spPr/>
      <dgm:t>
        <a:bodyPr/>
        <a:lstStyle/>
        <a:p>
          <a:endParaRPr lang="en-IN"/>
        </a:p>
      </dgm:t>
    </dgm:pt>
    <dgm:pt modelId="{FC5DF5FB-8F57-4634-A9F9-418CF3800F2E}" type="sibTrans" cxnId="{9D59E32D-152D-45B0-9932-FEBACB921473}">
      <dgm:prSet/>
      <dgm:spPr/>
      <dgm:t>
        <a:bodyPr/>
        <a:lstStyle/>
        <a:p>
          <a:endParaRPr lang="en-IN"/>
        </a:p>
      </dgm:t>
    </dgm:pt>
    <dgm:pt modelId="{DEA96B88-60A7-4A67-A08D-99662B718C23}" type="pres">
      <dgm:prSet presAssocID="{6424E145-38AE-4982-A2E1-3D879AD6A4FF}" presName="linearFlow" presStyleCnt="0">
        <dgm:presLayoutVars>
          <dgm:dir/>
          <dgm:animLvl val="lvl"/>
          <dgm:resizeHandles val="exact"/>
        </dgm:presLayoutVars>
      </dgm:prSet>
      <dgm:spPr/>
    </dgm:pt>
    <dgm:pt modelId="{318FBEA6-1222-45E5-BA4C-C6E2A1533D56}" type="pres">
      <dgm:prSet presAssocID="{E4930ABD-53D5-4CC9-9D51-14CA094938A9}" presName="composite" presStyleCnt="0"/>
      <dgm:spPr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</dgm:pt>
    <dgm:pt modelId="{93B20879-6C7E-45F4-BE38-A5FD0DDD1200}" type="pres">
      <dgm:prSet presAssocID="{E4930ABD-53D5-4CC9-9D51-14CA094938A9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6DD7E7A1-479A-496D-832F-334DC70EC101}" type="pres">
      <dgm:prSet presAssocID="{E4930ABD-53D5-4CC9-9D51-14CA094938A9}" presName="descendantText" presStyleLbl="alignAcc1" presStyleIdx="0" presStyleCnt="3">
        <dgm:presLayoutVars>
          <dgm:bulletEnabled val="1"/>
        </dgm:presLayoutVars>
      </dgm:prSet>
      <dgm:spPr/>
    </dgm:pt>
    <dgm:pt modelId="{A521AC9E-0020-4B43-A8A5-22E37834A4FC}" type="pres">
      <dgm:prSet presAssocID="{ED9D5714-F4FD-46D1-94E3-75A5A3415309}" presName="sp" presStyleCnt="0"/>
      <dgm:spPr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</dgm:pt>
    <dgm:pt modelId="{2F0690F0-C998-4C29-B4B4-8C9ABD85E37C}" type="pres">
      <dgm:prSet presAssocID="{9FCC6CAE-0145-486C-B80B-FD0AA65DC7C0}" presName="composite" presStyleCnt="0"/>
      <dgm:spPr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</dgm:pt>
    <dgm:pt modelId="{77D543BB-605C-4C38-B3BE-0AC333E8E734}" type="pres">
      <dgm:prSet presAssocID="{9FCC6CAE-0145-486C-B80B-FD0AA65DC7C0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0265C88C-6E66-41B5-ACED-AFF8A192F697}" type="pres">
      <dgm:prSet presAssocID="{9FCC6CAE-0145-486C-B80B-FD0AA65DC7C0}" presName="descendantText" presStyleLbl="alignAcc1" presStyleIdx="1" presStyleCnt="3">
        <dgm:presLayoutVars>
          <dgm:bulletEnabled val="1"/>
        </dgm:presLayoutVars>
      </dgm:prSet>
      <dgm:spPr/>
    </dgm:pt>
    <dgm:pt modelId="{DDECFB9A-C27F-4CFA-B90A-07C3382C5638}" type="pres">
      <dgm:prSet presAssocID="{F69C7F20-AB70-4E4D-9FEA-B9C838BB0449}" presName="sp" presStyleCnt="0"/>
      <dgm:spPr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</dgm:pt>
    <dgm:pt modelId="{DEF697AB-4A3F-4E8B-8211-336B337C3E9A}" type="pres">
      <dgm:prSet presAssocID="{B1279611-FFBE-41CA-9B33-C4F7F6260C81}" presName="composite" presStyleCnt="0"/>
      <dgm:spPr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</dgm:pt>
    <dgm:pt modelId="{600F1295-1F51-4B6C-97D7-60827D21805C}" type="pres">
      <dgm:prSet presAssocID="{B1279611-FFBE-41CA-9B33-C4F7F6260C81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4F138C6-DADD-4DED-848B-4FB8FFD798DC}" type="pres">
      <dgm:prSet presAssocID="{B1279611-FFBE-41CA-9B33-C4F7F6260C81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EC4BAF19-4F9D-43DC-A1BD-E30F4CD4A999}" type="presOf" srcId="{B1279611-FFBE-41CA-9B33-C4F7F6260C81}" destId="{600F1295-1F51-4B6C-97D7-60827D21805C}" srcOrd="0" destOrd="0" presId="urn:microsoft.com/office/officeart/2005/8/layout/chevron2"/>
    <dgm:cxn modelId="{671D5D2B-3F1F-4795-903D-74F116019C20}" type="presOf" srcId="{9FCC6CAE-0145-486C-B80B-FD0AA65DC7C0}" destId="{77D543BB-605C-4C38-B3BE-0AC333E8E734}" srcOrd="0" destOrd="0" presId="urn:microsoft.com/office/officeart/2005/8/layout/chevron2"/>
    <dgm:cxn modelId="{9D59E32D-152D-45B0-9932-FEBACB921473}" srcId="{B1279611-FFBE-41CA-9B33-C4F7F6260C81}" destId="{A8C819F3-9DD0-40A4-976C-5871AC58960F}" srcOrd="0" destOrd="0" parTransId="{69AD5BB7-6CBC-4938-B401-F662AEE99A92}" sibTransId="{FC5DF5FB-8F57-4634-A9F9-418CF3800F2E}"/>
    <dgm:cxn modelId="{FF040631-7CDF-411A-BBDE-CE8488DA99C1}" srcId="{6424E145-38AE-4982-A2E1-3D879AD6A4FF}" destId="{E4930ABD-53D5-4CC9-9D51-14CA094938A9}" srcOrd="0" destOrd="0" parTransId="{B26F8F2C-DE3E-466E-91B6-F3D374CA2735}" sibTransId="{ED9D5714-F4FD-46D1-94E3-75A5A3415309}"/>
    <dgm:cxn modelId="{0AEE3C3E-78C5-409A-AF12-831F153CB0AF}" srcId="{6424E145-38AE-4982-A2E1-3D879AD6A4FF}" destId="{B1279611-FFBE-41CA-9B33-C4F7F6260C81}" srcOrd="2" destOrd="0" parTransId="{134A49CB-9DBF-43DF-80A6-6B3136DDD570}" sibTransId="{CD4E8993-B73D-4D51-A8BF-B2ECA067FDAF}"/>
    <dgm:cxn modelId="{D9CB5C5C-8A58-41CC-A2D1-90F5B49ECFE7}" srcId="{6424E145-38AE-4982-A2E1-3D879AD6A4FF}" destId="{9FCC6CAE-0145-486C-B80B-FD0AA65DC7C0}" srcOrd="1" destOrd="0" parTransId="{A6316744-69CB-407E-806C-E9B0A6DB1CF7}" sibTransId="{F69C7F20-AB70-4E4D-9FEA-B9C838BB0449}"/>
    <dgm:cxn modelId="{A6CFEF5D-2AE0-4E42-B918-B9AC0617A119}" srcId="{E4930ABD-53D5-4CC9-9D51-14CA094938A9}" destId="{6B92B34C-119A-4F31-B7F5-CEB5A091DD3A}" srcOrd="0" destOrd="0" parTransId="{F00CEC19-572F-47F6-8394-0C365DFFF942}" sibTransId="{BA8A69B1-2894-44A2-9E08-1A481C0065A7}"/>
    <dgm:cxn modelId="{502FD765-AB0E-4655-BE8C-07177DE7EFBD}" type="presOf" srcId="{E5400F77-3691-4576-BB59-550A7D8E027A}" destId="{0265C88C-6E66-41B5-ACED-AFF8A192F697}" srcOrd="0" destOrd="0" presId="urn:microsoft.com/office/officeart/2005/8/layout/chevron2"/>
    <dgm:cxn modelId="{C0237267-C22A-404A-99AF-D6D88D96160B}" srcId="{9FCC6CAE-0145-486C-B80B-FD0AA65DC7C0}" destId="{E5400F77-3691-4576-BB59-550A7D8E027A}" srcOrd="0" destOrd="0" parTransId="{ED1EC2F2-7B2F-4108-AD16-A5611C034BC4}" sibTransId="{5C5906CB-FE92-4ABA-B245-389DBC8E3FED}"/>
    <dgm:cxn modelId="{84ECEC4F-4A92-41A6-8F80-9916FD2E4419}" type="presOf" srcId="{A8C819F3-9DD0-40A4-976C-5871AC58960F}" destId="{94F138C6-DADD-4DED-848B-4FB8FFD798DC}" srcOrd="0" destOrd="0" presId="urn:microsoft.com/office/officeart/2005/8/layout/chevron2"/>
    <dgm:cxn modelId="{88689490-D14D-49F3-8DD6-279393415DE1}" type="presOf" srcId="{6B92B34C-119A-4F31-B7F5-CEB5A091DD3A}" destId="{6DD7E7A1-479A-496D-832F-334DC70EC101}" srcOrd="0" destOrd="0" presId="urn:microsoft.com/office/officeart/2005/8/layout/chevron2"/>
    <dgm:cxn modelId="{29C7BE90-2F6E-4712-981F-8864CED975AD}" type="presOf" srcId="{6424E145-38AE-4982-A2E1-3D879AD6A4FF}" destId="{DEA96B88-60A7-4A67-A08D-99662B718C23}" srcOrd="0" destOrd="0" presId="urn:microsoft.com/office/officeart/2005/8/layout/chevron2"/>
    <dgm:cxn modelId="{4482ACFA-0EAF-4817-A430-F08E1C229009}" type="presOf" srcId="{E4930ABD-53D5-4CC9-9D51-14CA094938A9}" destId="{93B20879-6C7E-45F4-BE38-A5FD0DDD1200}" srcOrd="0" destOrd="0" presId="urn:microsoft.com/office/officeart/2005/8/layout/chevron2"/>
    <dgm:cxn modelId="{C77C3631-BD3A-4F96-AC1E-626F1067635A}" type="presParOf" srcId="{DEA96B88-60A7-4A67-A08D-99662B718C23}" destId="{318FBEA6-1222-45E5-BA4C-C6E2A1533D56}" srcOrd="0" destOrd="0" presId="urn:microsoft.com/office/officeart/2005/8/layout/chevron2"/>
    <dgm:cxn modelId="{07836373-4A3A-4BB1-B94A-F2298E35177A}" type="presParOf" srcId="{318FBEA6-1222-45E5-BA4C-C6E2A1533D56}" destId="{93B20879-6C7E-45F4-BE38-A5FD0DDD1200}" srcOrd="0" destOrd="0" presId="urn:microsoft.com/office/officeart/2005/8/layout/chevron2"/>
    <dgm:cxn modelId="{8B651D71-1670-4B1B-83DB-9EBAB9F71AF8}" type="presParOf" srcId="{318FBEA6-1222-45E5-BA4C-C6E2A1533D56}" destId="{6DD7E7A1-479A-496D-832F-334DC70EC101}" srcOrd="1" destOrd="0" presId="urn:microsoft.com/office/officeart/2005/8/layout/chevron2"/>
    <dgm:cxn modelId="{0B7DF9C3-A36F-4DE6-ABC1-916562743976}" type="presParOf" srcId="{DEA96B88-60A7-4A67-A08D-99662B718C23}" destId="{A521AC9E-0020-4B43-A8A5-22E37834A4FC}" srcOrd="1" destOrd="0" presId="urn:microsoft.com/office/officeart/2005/8/layout/chevron2"/>
    <dgm:cxn modelId="{1794A948-8201-4B47-A375-0C8527345A50}" type="presParOf" srcId="{DEA96B88-60A7-4A67-A08D-99662B718C23}" destId="{2F0690F0-C998-4C29-B4B4-8C9ABD85E37C}" srcOrd="2" destOrd="0" presId="urn:microsoft.com/office/officeart/2005/8/layout/chevron2"/>
    <dgm:cxn modelId="{A77948DF-9B13-4ACC-BE43-D1D19D20D4C8}" type="presParOf" srcId="{2F0690F0-C998-4C29-B4B4-8C9ABD85E37C}" destId="{77D543BB-605C-4C38-B3BE-0AC333E8E734}" srcOrd="0" destOrd="0" presId="urn:microsoft.com/office/officeart/2005/8/layout/chevron2"/>
    <dgm:cxn modelId="{FFF87731-3029-4590-ACCA-5F350A4DC699}" type="presParOf" srcId="{2F0690F0-C998-4C29-B4B4-8C9ABD85E37C}" destId="{0265C88C-6E66-41B5-ACED-AFF8A192F697}" srcOrd="1" destOrd="0" presId="urn:microsoft.com/office/officeart/2005/8/layout/chevron2"/>
    <dgm:cxn modelId="{9850D5D8-9873-4981-BA91-86B3FD715E03}" type="presParOf" srcId="{DEA96B88-60A7-4A67-A08D-99662B718C23}" destId="{DDECFB9A-C27F-4CFA-B90A-07C3382C5638}" srcOrd="3" destOrd="0" presId="urn:microsoft.com/office/officeart/2005/8/layout/chevron2"/>
    <dgm:cxn modelId="{1448F210-AF7C-4264-B0A2-67B9396BFF71}" type="presParOf" srcId="{DEA96B88-60A7-4A67-A08D-99662B718C23}" destId="{DEF697AB-4A3F-4E8B-8211-336B337C3E9A}" srcOrd="4" destOrd="0" presId="urn:microsoft.com/office/officeart/2005/8/layout/chevron2"/>
    <dgm:cxn modelId="{F95248C3-66DD-4708-8B08-92764C9EE33A}" type="presParOf" srcId="{DEF697AB-4A3F-4E8B-8211-336B337C3E9A}" destId="{600F1295-1F51-4B6C-97D7-60827D21805C}" srcOrd="0" destOrd="0" presId="urn:microsoft.com/office/officeart/2005/8/layout/chevron2"/>
    <dgm:cxn modelId="{4BC9CC6E-2E8A-44F9-8EEA-901BB542242A}" type="presParOf" srcId="{DEF697AB-4A3F-4E8B-8211-336B337C3E9A}" destId="{94F138C6-DADD-4DED-848B-4FB8FFD798D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22DF26-4BD4-453A-B552-D2211982E5D9}">
      <dsp:nvSpPr>
        <dsp:cNvPr id="0" name=""/>
        <dsp:cNvSpPr/>
      </dsp:nvSpPr>
      <dsp:spPr>
        <a:xfrm>
          <a:off x="1512" y="1022449"/>
          <a:ext cx="2006203" cy="10031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60000"/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shade val="60000"/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FER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methods</a:t>
          </a:r>
        </a:p>
      </dsp:txBody>
      <dsp:txXfrm>
        <a:off x="30892" y="1051829"/>
        <a:ext cx="1947443" cy="944341"/>
      </dsp:txXfrm>
    </dsp:sp>
    <dsp:sp modelId="{FB79DA6F-D6C0-467F-A18E-FFCE761FC749}">
      <dsp:nvSpPr>
        <dsp:cNvPr id="0" name=""/>
        <dsp:cNvSpPr/>
      </dsp:nvSpPr>
      <dsp:spPr>
        <a:xfrm rot="19457599">
          <a:off x="1914826" y="1205989"/>
          <a:ext cx="988258" cy="59238"/>
        </a:xfrm>
        <a:custGeom>
          <a:avLst/>
          <a:gdLst/>
          <a:ahLst/>
          <a:cxnLst/>
          <a:rect l="0" t="0" r="0" b="0"/>
          <a:pathLst>
            <a:path>
              <a:moveTo>
                <a:pt x="0" y="29619"/>
              </a:moveTo>
              <a:lnTo>
                <a:pt x="988258" y="29619"/>
              </a:lnTo>
            </a:path>
          </a:pathLst>
        </a:custGeom>
        <a:noFill/>
        <a:ln w="22225" cap="rnd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384249" y="1210901"/>
        <a:ext cx="49412" cy="49412"/>
      </dsp:txXfrm>
    </dsp:sp>
    <dsp:sp modelId="{194AAA1E-DE7D-4AE5-A99B-486F1C314FB3}">
      <dsp:nvSpPr>
        <dsp:cNvPr id="0" name=""/>
        <dsp:cNvSpPr/>
      </dsp:nvSpPr>
      <dsp:spPr>
        <a:xfrm>
          <a:off x="2810196" y="445665"/>
          <a:ext cx="2006203" cy="10031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shade val="80000"/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Image based methods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(static)</a:t>
          </a:r>
        </a:p>
      </dsp:txBody>
      <dsp:txXfrm>
        <a:off x="2839576" y="475045"/>
        <a:ext cx="1947443" cy="944341"/>
      </dsp:txXfrm>
    </dsp:sp>
    <dsp:sp modelId="{6141F395-03F5-4842-A32A-1E5EA8FA0BD0}">
      <dsp:nvSpPr>
        <dsp:cNvPr id="0" name=""/>
        <dsp:cNvSpPr/>
      </dsp:nvSpPr>
      <dsp:spPr>
        <a:xfrm rot="2142401">
          <a:off x="1914826" y="1782772"/>
          <a:ext cx="988258" cy="59238"/>
        </a:xfrm>
        <a:custGeom>
          <a:avLst/>
          <a:gdLst/>
          <a:ahLst/>
          <a:cxnLst/>
          <a:rect l="0" t="0" r="0" b="0"/>
          <a:pathLst>
            <a:path>
              <a:moveTo>
                <a:pt x="0" y="29619"/>
              </a:moveTo>
              <a:lnTo>
                <a:pt x="988258" y="29619"/>
              </a:lnTo>
            </a:path>
          </a:pathLst>
        </a:custGeom>
        <a:noFill/>
        <a:ln w="22225" cap="rnd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384249" y="1787685"/>
        <a:ext cx="49412" cy="49412"/>
      </dsp:txXfrm>
    </dsp:sp>
    <dsp:sp modelId="{6277E59B-BF9E-46A6-9BD9-8B4FF4588CD4}">
      <dsp:nvSpPr>
        <dsp:cNvPr id="0" name=""/>
        <dsp:cNvSpPr/>
      </dsp:nvSpPr>
      <dsp:spPr>
        <a:xfrm>
          <a:off x="2810196" y="1599232"/>
          <a:ext cx="2006203" cy="10031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shade val="80000"/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Video based methods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(dynamic)</a:t>
          </a:r>
        </a:p>
      </dsp:txBody>
      <dsp:txXfrm>
        <a:off x="2839576" y="1628612"/>
        <a:ext cx="1947443" cy="9443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B47A1A-0178-429F-A519-C75DB0A0529A}">
      <dsp:nvSpPr>
        <dsp:cNvPr id="0" name=""/>
        <dsp:cNvSpPr/>
      </dsp:nvSpPr>
      <dsp:spPr>
        <a:xfrm>
          <a:off x="342" y="2304404"/>
          <a:ext cx="1922396" cy="8098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Cells</a:t>
          </a:r>
        </a:p>
      </dsp:txBody>
      <dsp:txXfrm>
        <a:off x="24062" y="2328124"/>
        <a:ext cx="1874956" cy="762418"/>
      </dsp:txXfrm>
    </dsp:sp>
    <dsp:sp modelId="{54873780-9031-4758-88D1-01EC5152432B}">
      <dsp:nvSpPr>
        <dsp:cNvPr id="0" name=""/>
        <dsp:cNvSpPr/>
      </dsp:nvSpPr>
      <dsp:spPr>
        <a:xfrm>
          <a:off x="2029220" y="2577297"/>
          <a:ext cx="225739" cy="264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/>
        </a:p>
      </dsp:txBody>
      <dsp:txXfrm>
        <a:off x="2029220" y="2630111"/>
        <a:ext cx="158017" cy="158444"/>
      </dsp:txXfrm>
    </dsp:sp>
    <dsp:sp modelId="{A185BA94-8FF8-48BA-BA3B-75D4C4BB1CF5}">
      <dsp:nvSpPr>
        <dsp:cNvPr id="0" name=""/>
        <dsp:cNvSpPr/>
      </dsp:nvSpPr>
      <dsp:spPr>
        <a:xfrm>
          <a:off x="2348663" y="2304404"/>
          <a:ext cx="1647761" cy="8098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Angular Bins</a:t>
          </a:r>
        </a:p>
      </dsp:txBody>
      <dsp:txXfrm>
        <a:off x="2372383" y="2328124"/>
        <a:ext cx="1600321" cy="762418"/>
      </dsp:txXfrm>
    </dsp:sp>
    <dsp:sp modelId="{6DC2E78D-97E8-4236-9098-7632E63158E5}">
      <dsp:nvSpPr>
        <dsp:cNvPr id="0" name=""/>
        <dsp:cNvSpPr/>
      </dsp:nvSpPr>
      <dsp:spPr>
        <a:xfrm>
          <a:off x="4102905" y="2577297"/>
          <a:ext cx="225739" cy="264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/>
        </a:p>
      </dsp:txBody>
      <dsp:txXfrm>
        <a:off x="4102905" y="2630111"/>
        <a:ext cx="158017" cy="158444"/>
      </dsp:txXfrm>
    </dsp:sp>
    <dsp:sp modelId="{F8965F22-0304-41B8-BAE4-432BFFE33F34}">
      <dsp:nvSpPr>
        <dsp:cNvPr id="0" name=""/>
        <dsp:cNvSpPr/>
      </dsp:nvSpPr>
      <dsp:spPr>
        <a:xfrm>
          <a:off x="4422348" y="2304334"/>
          <a:ext cx="1677267" cy="8099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4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Blocks</a:t>
          </a:r>
        </a:p>
      </dsp:txBody>
      <dsp:txXfrm>
        <a:off x="4446072" y="2328058"/>
        <a:ext cx="1629819" cy="762550"/>
      </dsp:txXfrm>
    </dsp:sp>
    <dsp:sp modelId="{B71CAEFC-45CF-41B8-826D-1088514C5089}">
      <dsp:nvSpPr>
        <dsp:cNvPr id="0" name=""/>
        <dsp:cNvSpPr/>
      </dsp:nvSpPr>
      <dsp:spPr>
        <a:xfrm>
          <a:off x="6206096" y="2577297"/>
          <a:ext cx="225739" cy="264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4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/>
        </a:p>
      </dsp:txBody>
      <dsp:txXfrm>
        <a:off x="6206096" y="2630111"/>
        <a:ext cx="158017" cy="158444"/>
      </dsp:txXfrm>
    </dsp:sp>
    <dsp:sp modelId="{428F5FE9-E29B-451E-9E8A-D845EEAF3D09}">
      <dsp:nvSpPr>
        <dsp:cNvPr id="0" name=""/>
        <dsp:cNvSpPr/>
      </dsp:nvSpPr>
      <dsp:spPr>
        <a:xfrm>
          <a:off x="6525539" y="2304334"/>
          <a:ext cx="1861543" cy="8099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5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Descriptor</a:t>
          </a:r>
        </a:p>
      </dsp:txBody>
      <dsp:txXfrm>
        <a:off x="6549263" y="2328058"/>
        <a:ext cx="1814095" cy="7625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171A20-C5FD-4508-BFD6-E4E0072EB784}">
      <dsp:nvSpPr>
        <dsp:cNvPr id="0" name=""/>
        <dsp:cNvSpPr/>
      </dsp:nvSpPr>
      <dsp:spPr>
        <a:xfrm>
          <a:off x="47105" y="737"/>
          <a:ext cx="3571338" cy="9579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Generation of CNN inputs</a:t>
          </a:r>
        </a:p>
      </dsp:txBody>
      <dsp:txXfrm>
        <a:off x="75164" y="28796"/>
        <a:ext cx="2456638" cy="901874"/>
      </dsp:txXfrm>
    </dsp:sp>
    <dsp:sp modelId="{9E2E01B6-9032-44E2-B0BF-A3B3A1704D77}">
      <dsp:nvSpPr>
        <dsp:cNvPr id="0" name=""/>
        <dsp:cNvSpPr/>
      </dsp:nvSpPr>
      <dsp:spPr>
        <a:xfrm>
          <a:off x="299099" y="1132173"/>
          <a:ext cx="3571338" cy="9579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Spatio-temporal feature learning with CNN</a:t>
          </a:r>
        </a:p>
      </dsp:txBody>
      <dsp:txXfrm>
        <a:off x="327158" y="1160232"/>
        <a:ext cx="2593425" cy="901874"/>
      </dsp:txXfrm>
    </dsp:sp>
    <dsp:sp modelId="{B2465A37-2C91-4726-A303-9158E0EECC45}">
      <dsp:nvSpPr>
        <dsp:cNvPr id="0" name=""/>
        <dsp:cNvSpPr/>
      </dsp:nvSpPr>
      <dsp:spPr>
        <a:xfrm>
          <a:off x="593735" y="2264346"/>
          <a:ext cx="3571338" cy="9579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Spatio-temporal fusion with DBNs</a:t>
          </a:r>
        </a:p>
      </dsp:txBody>
      <dsp:txXfrm>
        <a:off x="621794" y="2292405"/>
        <a:ext cx="2597889" cy="901874"/>
      </dsp:txXfrm>
    </dsp:sp>
    <dsp:sp modelId="{80E38BB1-393C-45CD-8EFE-A561D8304233}">
      <dsp:nvSpPr>
        <dsp:cNvPr id="0" name=""/>
        <dsp:cNvSpPr/>
      </dsp:nvSpPr>
      <dsp:spPr>
        <a:xfrm>
          <a:off x="892834" y="3396519"/>
          <a:ext cx="3571338" cy="9579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prstMaterial="softEdge">
          <a:bevelT w="127000" prst="artDeco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Video-based expression classification</a:t>
          </a:r>
        </a:p>
      </dsp:txBody>
      <dsp:txXfrm>
        <a:off x="920893" y="3424578"/>
        <a:ext cx="2593425" cy="901874"/>
      </dsp:txXfrm>
    </dsp:sp>
    <dsp:sp modelId="{4E0A5D1E-0E04-413E-A75E-730757564BF6}">
      <dsp:nvSpPr>
        <dsp:cNvPr id="0" name=""/>
        <dsp:cNvSpPr/>
      </dsp:nvSpPr>
      <dsp:spPr>
        <a:xfrm>
          <a:off x="2948643" y="733735"/>
          <a:ext cx="622695" cy="62269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z="190500" prstMaterial="softEdge">
          <a:bevelT w="127000" prst="artDeco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900" kern="1200"/>
        </a:p>
      </dsp:txBody>
      <dsp:txXfrm>
        <a:off x="3088749" y="733735"/>
        <a:ext cx="342483" cy="468578"/>
      </dsp:txXfrm>
    </dsp:sp>
    <dsp:sp modelId="{56FA6B59-B133-4763-B45D-CA03EEB847C1}">
      <dsp:nvSpPr>
        <dsp:cNvPr id="0" name=""/>
        <dsp:cNvSpPr/>
      </dsp:nvSpPr>
      <dsp:spPr>
        <a:xfrm>
          <a:off x="3247742" y="1865908"/>
          <a:ext cx="622695" cy="62269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z="190500" prstMaterial="softEdge">
          <a:bevelT w="127000" prst="artDeco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900" kern="1200"/>
        </a:p>
      </dsp:txBody>
      <dsp:txXfrm>
        <a:off x="3387848" y="1865908"/>
        <a:ext cx="342483" cy="468578"/>
      </dsp:txXfrm>
    </dsp:sp>
    <dsp:sp modelId="{5877CF82-E632-4A01-9DCE-AE4D811E951C}">
      <dsp:nvSpPr>
        <dsp:cNvPr id="0" name=""/>
        <dsp:cNvSpPr/>
      </dsp:nvSpPr>
      <dsp:spPr>
        <a:xfrm>
          <a:off x="3542378" y="2998081"/>
          <a:ext cx="622695" cy="62269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14100000"/>
          </a:lightRig>
        </a:scene3d>
        <a:sp3d z="190500" prstMaterial="softEdge">
          <a:bevelT w="127000" prst="artDeco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900" kern="1200"/>
        </a:p>
      </dsp:txBody>
      <dsp:txXfrm>
        <a:off x="3682484" y="2998081"/>
        <a:ext cx="342483" cy="4685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96568" y="356393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Dividing the video sample	</a:t>
          </a:r>
        </a:p>
      </dsp:txBody>
      <dsp:txXfrm>
        <a:off x="496568" y="356393"/>
        <a:ext cx="6310391" cy="712787"/>
      </dsp:txXfrm>
    </dsp:sp>
    <dsp:sp modelId="{07CB3071-D555-47DA-A36A-69EB91531FD8}">
      <dsp:nvSpPr>
        <dsp:cNvPr id="0" name=""/>
        <dsp:cNvSpPr/>
      </dsp:nvSpPr>
      <dsp:spPr>
        <a:xfrm>
          <a:off x="51076" y="267295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55666" y="1425575"/>
          <a:ext cx="6051292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Inputs of  Temporal CNN</a:t>
          </a:r>
        </a:p>
      </dsp:txBody>
      <dsp:txXfrm>
        <a:off x="755666" y="1425575"/>
        <a:ext cx="6051292" cy="712787"/>
      </dsp:txXfrm>
    </dsp:sp>
    <dsp:sp modelId="{3F8116AC-FAC3-4E95-9865-93CCFEB191B9}">
      <dsp:nvSpPr>
        <dsp:cNvPr id="0" name=""/>
        <dsp:cNvSpPr/>
      </dsp:nvSpPr>
      <dsp:spPr>
        <a:xfrm>
          <a:off x="310174" y="1336476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496568" y="2494756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Inputs of Spatial CNN</a:t>
          </a:r>
        </a:p>
      </dsp:txBody>
      <dsp:txXfrm>
        <a:off x="496568" y="2494756"/>
        <a:ext cx="6310391" cy="712787"/>
      </dsp:txXfrm>
    </dsp:sp>
    <dsp:sp modelId="{A965097E-32F1-4AB8-8C4E-2814A7596B2F}">
      <dsp:nvSpPr>
        <dsp:cNvPr id="0" name=""/>
        <dsp:cNvSpPr/>
      </dsp:nvSpPr>
      <dsp:spPr>
        <a:xfrm>
          <a:off x="51076" y="2405658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B20879-6C7E-45F4-BE38-A5FD0DDD1200}">
      <dsp:nvSpPr>
        <dsp:cNvPr id="0" name=""/>
        <dsp:cNvSpPr/>
      </dsp:nvSpPr>
      <dsp:spPr>
        <a:xfrm rot="5400000">
          <a:off x="-232587" y="232848"/>
          <a:ext cx="1550583" cy="108540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1.</a:t>
          </a:r>
        </a:p>
      </dsp:txBody>
      <dsp:txXfrm rot="-5400000">
        <a:off x="1" y="542964"/>
        <a:ext cx="1085408" cy="465175"/>
      </dsp:txXfrm>
    </dsp:sp>
    <dsp:sp modelId="{6DD7E7A1-479A-496D-832F-334DC70EC101}">
      <dsp:nvSpPr>
        <dsp:cNvPr id="0" name=""/>
        <dsp:cNvSpPr/>
      </dsp:nvSpPr>
      <dsp:spPr>
        <a:xfrm rot="5400000">
          <a:off x="4102764" y="-3017095"/>
          <a:ext cx="1007879" cy="70425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800" kern="1200" dirty="0">
              <a:solidFill>
                <a:schemeClr val="tx2"/>
              </a:solidFill>
            </a:rPr>
            <a:t>Copy existing VGG16 parameters</a:t>
          </a:r>
          <a:r>
            <a:rPr lang="en-IN" sz="3200" kern="1200" dirty="0">
              <a:solidFill>
                <a:schemeClr val="tx2"/>
              </a:solidFill>
            </a:rPr>
            <a:t>.</a:t>
          </a:r>
        </a:p>
      </dsp:txBody>
      <dsp:txXfrm rot="-5400000">
        <a:off x="1085409" y="49461"/>
        <a:ext cx="6993390" cy="909477"/>
      </dsp:txXfrm>
    </dsp:sp>
    <dsp:sp modelId="{77D543BB-605C-4C38-B3BE-0AC333E8E734}">
      <dsp:nvSpPr>
        <dsp:cNvPr id="0" name=""/>
        <dsp:cNvSpPr/>
      </dsp:nvSpPr>
      <dsp:spPr>
        <a:xfrm rot="5400000">
          <a:off x="-232587" y="1588567"/>
          <a:ext cx="1550583" cy="108540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2.</a:t>
          </a:r>
        </a:p>
      </dsp:txBody>
      <dsp:txXfrm rot="-5400000">
        <a:off x="1" y="1898683"/>
        <a:ext cx="1085408" cy="465175"/>
      </dsp:txXfrm>
    </dsp:sp>
    <dsp:sp modelId="{0265C88C-6E66-41B5-ACED-AFF8A192F697}">
      <dsp:nvSpPr>
        <dsp:cNvPr id="0" name=""/>
        <dsp:cNvSpPr/>
      </dsp:nvSpPr>
      <dsp:spPr>
        <a:xfrm rot="5400000">
          <a:off x="4102764" y="-1661375"/>
          <a:ext cx="1007879" cy="70425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800" kern="1200" dirty="0">
              <a:solidFill>
                <a:schemeClr val="tx2"/>
              </a:solidFill>
            </a:rPr>
            <a:t>Replace FC8 layer with new class label vector – 6 facial expressions.</a:t>
          </a:r>
        </a:p>
      </dsp:txBody>
      <dsp:txXfrm rot="-5400000">
        <a:off x="1085409" y="1405181"/>
        <a:ext cx="6993390" cy="909477"/>
      </dsp:txXfrm>
    </dsp:sp>
    <dsp:sp modelId="{600F1295-1F51-4B6C-97D7-60827D21805C}">
      <dsp:nvSpPr>
        <dsp:cNvPr id="0" name=""/>
        <dsp:cNvSpPr/>
      </dsp:nvSpPr>
      <dsp:spPr>
        <a:xfrm rot="5400000">
          <a:off x="-232587" y="2944287"/>
          <a:ext cx="1550583" cy="108540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3.</a:t>
          </a:r>
        </a:p>
      </dsp:txBody>
      <dsp:txXfrm rot="-5400000">
        <a:off x="1" y="3254403"/>
        <a:ext cx="1085408" cy="465175"/>
      </dsp:txXfrm>
    </dsp:sp>
    <dsp:sp modelId="{94F138C6-DADD-4DED-848B-4FB8FFD798DC}">
      <dsp:nvSpPr>
        <dsp:cNvPr id="0" name=""/>
        <dsp:cNvSpPr/>
      </dsp:nvSpPr>
      <dsp:spPr>
        <a:xfrm rot="5400000">
          <a:off x="4102764" y="-305656"/>
          <a:ext cx="1007879" cy="70425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800" kern="1200" dirty="0">
              <a:solidFill>
                <a:schemeClr val="tx2"/>
              </a:solidFill>
            </a:rPr>
            <a:t>Individually retrain two CNN streams</a:t>
          </a:r>
          <a:r>
            <a:rPr lang="en-IN" sz="3200" kern="1200" dirty="0">
              <a:solidFill>
                <a:schemeClr val="tx2"/>
              </a:solidFill>
            </a:rPr>
            <a:t>.</a:t>
          </a:r>
        </a:p>
      </dsp:txBody>
      <dsp:txXfrm rot="-5400000">
        <a:off x="1085409" y="2760900"/>
        <a:ext cx="6993390" cy="9094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44646B-21C0-410B-BA17-64C59EB292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89392C-F5C5-4C38-94CE-455C7F402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9A4FD-FAFB-4CDA-9DC5-D20CA18269A9}" type="datetimeFigureOut">
              <a:rPr lang="en-US" smtClean="0"/>
              <a:t>10/9/2019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F3D2C-86D2-4CEA-B1B8-750885E16D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D5F72-69F2-4B4B-A943-B04C4B1E36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EBA49-8001-49C3-9348-7448336215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906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1E35E-F34C-4F0E-B8A1-D9F5F49CB3AD}" type="datetimeFigureOut">
              <a:rPr lang="en-US" smtClean="0"/>
              <a:t>10/9/2019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F15BC-4AA1-41C4-8C26-91A7E3BB93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467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052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064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156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381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54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38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314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24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577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442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A2DFF41-1E61-45FB-A9D3-6ED77B57B3C9}" type="datetime1">
              <a:rPr lang="en-US" smtClean="0"/>
              <a:t>10/9/2019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DC766-C78A-42AD-9C4F-B7D0D3402604}" type="datetime1">
              <a:rPr lang="en-US" smtClean="0"/>
              <a:t>10/9/2019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90C5827-D303-45D2-A574-9E1658F4E5D7}" type="datetime1">
              <a:rPr lang="en-US" smtClean="0"/>
              <a:t>10/9/2019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B86E2-ADB1-4CB5-B205-8C0FAAAC5D2E}" type="datetime1">
              <a:rPr lang="en-US" smtClean="0"/>
              <a:t>10/9/2019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71A77F9-45E7-4383-B4AC-23CAAC71CC69}" type="datetime1">
              <a:rPr lang="en-US" smtClean="0"/>
              <a:t>10/9/2019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615C1-0968-4F3F-80F7-A710C0FC337D}" type="datetime1">
              <a:rPr lang="en-US" smtClean="0"/>
              <a:t>10/9/2019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9719D-5BD7-4040-9107-43866A665C81}" type="datetime1">
              <a:rPr lang="en-US" smtClean="0"/>
              <a:t>10/9/2019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76A41-A82E-4E2D-9565-E43A5C9CEF07}" type="datetime1">
              <a:rPr lang="en-US" smtClean="0"/>
              <a:t>10/9/2019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24C09-3BA0-48FA-94B4-0B720274A9B7}" type="datetime1">
              <a:rPr lang="en-US" smtClean="0"/>
              <a:t>10/9/2019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7B5034C-C38C-4911-A208-9DECE59282EA}" type="datetime1">
              <a:rPr lang="en-US" smtClean="0"/>
              <a:t>10/9/2019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E30B9-9C6F-4B7F-AD8D-8E0CF15D7BE3}" type="datetime1">
              <a:rPr lang="en-US" smtClean="0"/>
              <a:t>10/9/2019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199FDAC0-F0B8-4903-AD8C-76AAC3BF1E2A}" type="datetime1">
              <a:rPr lang="en-US" smtClean="0"/>
              <a:t>10/9/2019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notesSlide" Target="../notesSlides/notesSlide2.xml"/><Relationship Id="rId7" Type="http://schemas.openxmlformats.org/officeDocument/2006/relationships/diagramQuickStyle" Target="../diagrams/quickStyl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chart" Target="../charts/chart1.xml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0"/>
            <a:ext cx="12192000" cy="6857990"/>
          </a:xfrm>
          <a:prstGeom prst="rect">
            <a:avLst/>
          </a:prstGeom>
          <a:effectLst/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65912"/>
            <a:ext cx="10993549" cy="1726173"/>
          </a:xfr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txBody>
          <a:bodyPr>
            <a:noAutofit/>
            <a:scene3d>
              <a:camera prst="orthographicFront"/>
              <a:lightRig rig="freezing" dir="t"/>
            </a:scene3d>
            <a:sp3d prstMaterial="metal"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LEARNING AFFECTIVE VIDEO FEATURES FOR </a:t>
            </a:r>
            <a:r>
              <a:rPr lang="en-US" sz="4000" i="1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FACIAL EXPRESSION RECOGNITION </a:t>
            </a:r>
            <a:br>
              <a:rPr lang="en-US" sz="400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</a:br>
            <a:r>
              <a:rPr lang="en-US" sz="400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VIA HYBRID DEEP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33AEB9-1890-4F64-9145-3B0D590CB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45"/>
    </mc:Choice>
    <mc:Fallback xmlns="">
      <p:transition spd="slow" advTm="434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" y="6"/>
            <a:ext cx="12191980" cy="685798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1.</a:t>
            </a:r>
            <a:r>
              <a:rPr lang="en-US" u="sng" dirty="0"/>
              <a:t>Generation of cnn inputs</a:t>
            </a:r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9093353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CDAACC6-3B93-4C72-B8DA-7C3B982B5AC5}"/>
              </a:ext>
            </a:extLst>
          </p:cNvPr>
          <p:cNvSpPr txBox="1"/>
          <p:nvPr/>
        </p:nvSpPr>
        <p:spPr>
          <a:xfrm>
            <a:off x="1118774" y="2746888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C5AC26-509B-4B7D-BAF0-1FDA4CA2AA6D}"/>
              </a:ext>
            </a:extLst>
          </p:cNvPr>
          <p:cNvSpPr txBox="1"/>
          <p:nvPr/>
        </p:nvSpPr>
        <p:spPr>
          <a:xfrm>
            <a:off x="1296066" y="3823217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7123E8-B7E9-4297-8C64-988C15181B66}"/>
              </a:ext>
            </a:extLst>
          </p:cNvPr>
          <p:cNvSpPr txBox="1"/>
          <p:nvPr/>
        </p:nvSpPr>
        <p:spPr>
          <a:xfrm>
            <a:off x="1115568" y="4822689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0848E-BA14-4162-85CC-352D3B9D4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52642B-85B3-4903-8898-CD3758529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a) Dividing  THE  video sample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3BC931-39BB-4C6B-9CF9-44551E961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/>
              <a:t>Each video sample is divided into fixed length segments with L=16.</a:t>
            </a:r>
          </a:p>
          <a:p>
            <a:r>
              <a:rPr lang="en-IN" sz="2000" dirty="0"/>
              <a:t>If L&gt;16:</a:t>
            </a:r>
          </a:p>
          <a:p>
            <a:pPr marL="0" indent="0">
              <a:buNone/>
            </a:pPr>
            <a:r>
              <a:rPr lang="en-IN" sz="2000" dirty="0"/>
              <a:t>		Eliminate first and last (L-16)/2 frames.</a:t>
            </a:r>
          </a:p>
          <a:p>
            <a:r>
              <a:rPr lang="en-IN" sz="2000" dirty="0"/>
              <a:t>If L&lt;16:</a:t>
            </a:r>
          </a:p>
          <a:p>
            <a:pPr marL="0" indent="0">
              <a:buNone/>
            </a:pPr>
            <a:r>
              <a:rPr lang="en-IN" sz="2000" dirty="0"/>
              <a:t>		Duplicate first and last (16-L)/2 frames.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0B14FA-0A99-4295-BE24-28D228235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550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BA72B-3942-454C-8731-8F4180103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B) Inputs OF  temporal cnn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A30553-DD05-41B3-8B72-53CB9B8E32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3" y="2817528"/>
                <a:ext cx="11029615" cy="3678303"/>
              </a:xfrm>
            </p:spPr>
            <p:txBody>
              <a:bodyPr/>
              <a:lstStyle/>
              <a:p>
                <a:r>
                  <a:rPr lang="en-IN" sz="2000" dirty="0"/>
                  <a:t>Optical flow images-pattern of apparent motion of image objects between two consecutive frames.</a:t>
                </a:r>
              </a:p>
              <a:p>
                <a:r>
                  <a:rPr lang="en-IN" sz="2000" dirty="0"/>
                  <a:t>Values of motion field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IN" sz="2000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IN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IN" sz="20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000" dirty="0"/>
                  <a:t>are transformed into the interval [0,255] by,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cc>
                            <m:accPr>
                              <m:chr m:val="̃"/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acc>
                        </m:e>
                      </m:box>
                      <m:r>
                        <a:rPr lang="en-I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000" i="1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   </m:t>
                          </m:r>
                        </m:sub>
                      </m:sSub>
                      <m:r>
                        <a:rPr lang="en-IN" sz="2000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IN" sz="20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N" sz="20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000" dirty="0"/>
              </a:p>
              <a:p>
                <a:pPr marL="0" indent="0">
                  <a:buNone/>
                </a:pPr>
                <a:r>
                  <a:rPr lang="en-IN" sz="2000" dirty="0"/>
                  <a:t>     where a=16 and b=128.</a:t>
                </a:r>
              </a:p>
              <a:p>
                <a:r>
                  <a:rPr lang="en-IN" sz="2000" dirty="0"/>
                  <a:t>Transformed flow maps are conserved as optical flow image containing three channels.</a:t>
                </a:r>
              </a:p>
              <a:p>
                <a:r>
                  <a:rPr lang="en-IN" sz="2000" dirty="0"/>
                  <a:t>Finally, optical flow image of size 227x227x3 is obtained.</a:t>
                </a:r>
              </a:p>
              <a:p>
                <a:pPr marL="0" indent="0">
                  <a:buNone/>
                </a:pPr>
                <a:endParaRPr lang="en-IN" sz="2000" dirty="0"/>
              </a:p>
              <a:p>
                <a:pPr marL="0" indent="0">
                  <a:buNone/>
                </a:pPr>
                <a:r>
                  <a:rPr lang="en-IN" sz="2000" dirty="0"/>
                  <a:t>NOTE:- Each video channel with L=16, produces 15 optical flow images.</a:t>
                </a:r>
              </a:p>
              <a:p>
                <a:pPr marL="0" indent="0" algn="ctr">
                  <a:buNone/>
                </a:pPr>
                <a:endParaRPr lang="en-IN" dirty="0"/>
              </a:p>
              <a:p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A30553-DD05-41B3-8B72-53CB9B8E32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3" y="2817528"/>
                <a:ext cx="11029615" cy="3678303"/>
              </a:xfrm>
              <a:blipFill>
                <a:blip r:embed="rId2"/>
                <a:stretch>
                  <a:fillRect l="-552" t="-1506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AB5CB-2EA4-4777-A7D9-5BD9A9E6F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937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F4504-DC2B-4772-A3B8-0A5C98AFC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c) Inputs of spatial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415BE-3C9E-4695-80FE-57A1378E5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000" dirty="0"/>
              <a:t>Robust real time face detector is used to detect the face.</a:t>
            </a:r>
          </a:p>
          <a:p>
            <a:r>
              <a:rPr lang="en-IN" sz="2000" dirty="0"/>
              <a:t>Normalised distance between eyes - Cropped image of size 150 x110x3 is obtained.</a:t>
            </a:r>
          </a:p>
          <a:p>
            <a:r>
              <a:rPr lang="en-IN" sz="2000" dirty="0"/>
              <a:t>Resize cropped image to 227x227x3 as inputs to spatial CNN.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en-IN" sz="2000" dirty="0"/>
              <a:t>NOTE:- Discard the first frame in a video segment L=16, and employ the remaining 15 frames as input</a:t>
            </a:r>
            <a:r>
              <a:rPr lang="en-IN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AE4F9-D4E2-44AF-A8F6-5523C7C57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230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3C2AA1-091A-438C-A364-0C0760A073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17" b="6866"/>
          <a:stretch/>
        </p:blipFill>
        <p:spPr>
          <a:xfrm>
            <a:off x="1755648" y="1356360"/>
            <a:ext cx="8409284" cy="406789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A928DA-6377-459C-B73F-023A658A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EE299-95FA-499B-915C-D57439D3A6A4}"/>
              </a:ext>
            </a:extLst>
          </p:cNvPr>
          <p:cNvSpPr txBox="1"/>
          <p:nvPr/>
        </p:nvSpPr>
        <p:spPr>
          <a:xfrm>
            <a:off x="3412399" y="5743073"/>
            <a:ext cx="5095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Framework of the proposed model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5311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" y="6"/>
            <a:ext cx="12191978" cy="68579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5632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2. </a:t>
            </a:r>
            <a:r>
              <a:rPr lang="en-US" u="sng" dirty="0"/>
              <a:t> SPATIO-TEMPORAL FEATURE LEARNING WITH CNNS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232E568-E530-4690-AAD3-281A7F16D5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76276" y="2194697"/>
            <a:ext cx="7123556" cy="404523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D30748-E254-4023-BE36-CC8BE6981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1CE169-08C2-4BC5-A725-AF24E543722E}"/>
              </a:ext>
            </a:extLst>
          </p:cNvPr>
          <p:cNvSpPr txBox="1"/>
          <p:nvPr/>
        </p:nvSpPr>
        <p:spPr>
          <a:xfrm>
            <a:off x="2560174" y="5870600"/>
            <a:ext cx="3355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VGG16 Architecture</a:t>
            </a:r>
          </a:p>
        </p:txBody>
      </p:sp>
    </p:spTree>
    <p:extLst>
      <p:ext uri="{BB962C8B-B14F-4D97-AF65-F5344CB8AC3E}">
        <p14:creationId xmlns:p14="http://schemas.microsoft.com/office/powerpoint/2010/main" val="3627642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75A0F-E879-41D2-B062-B84A1FD51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Spatio-temporal Feature learning with </a:t>
            </a:r>
            <a:r>
              <a:rPr lang="en-IN" dirty="0" err="1"/>
              <a:t>Cnns</a:t>
            </a:r>
            <a:endParaRPr lang="en-IN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6B5C429-1881-4ABE-A69F-00ABC01A64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6889087"/>
              </p:ext>
            </p:extLst>
          </p:nvPr>
        </p:nvGraphicFramePr>
        <p:xfrm>
          <a:off x="2026702" y="2392256"/>
          <a:ext cx="8128000" cy="426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848ED4-38FB-4714-ACEF-312ED60E9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06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3B20879-6C7E-45F4-BE38-A5FD0DDD12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graphicEl>
                                              <a:dgm id="{93B20879-6C7E-45F4-BE38-A5FD0DDD12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graphicEl>
                                              <a:dgm id="{93B20879-6C7E-45F4-BE38-A5FD0DDD12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graphicEl>
                                              <a:dgm id="{93B20879-6C7E-45F4-BE38-A5FD0DDD12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DD7E7A1-479A-496D-832F-334DC70EC1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graphicEl>
                                              <a:dgm id="{6DD7E7A1-479A-496D-832F-334DC70EC1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graphicEl>
                                              <a:dgm id="{6DD7E7A1-479A-496D-832F-334DC70EC1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graphicEl>
                                              <a:dgm id="{6DD7E7A1-479A-496D-832F-334DC70EC1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7D543BB-605C-4C38-B3BE-0AC333E8E7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graphicEl>
                                              <a:dgm id="{77D543BB-605C-4C38-B3BE-0AC333E8E7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graphicEl>
                                              <a:dgm id="{77D543BB-605C-4C38-B3BE-0AC333E8E7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graphicEl>
                                              <a:dgm id="{77D543BB-605C-4C38-B3BE-0AC333E8E7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265C88C-6E66-41B5-ACED-AFF8A192F6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graphicEl>
                                              <a:dgm id="{0265C88C-6E66-41B5-ACED-AFF8A192F6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graphicEl>
                                              <a:dgm id="{0265C88C-6E66-41B5-ACED-AFF8A192F6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graphicEl>
                                              <a:dgm id="{0265C88C-6E66-41B5-ACED-AFF8A192F6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00F1295-1F51-4B6C-97D7-60827D2180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graphicEl>
                                              <a:dgm id="{600F1295-1F51-4B6C-97D7-60827D2180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graphicEl>
                                              <a:dgm id="{600F1295-1F51-4B6C-97D7-60827D2180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graphicEl>
                                              <a:dgm id="{600F1295-1F51-4B6C-97D7-60827D2180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4F138C6-DADD-4DED-848B-4FB8FFD798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graphicEl>
                                              <a:dgm id="{94F138C6-DADD-4DED-848B-4FB8FFD798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graphicEl>
                                              <a:dgm id="{94F138C6-DADD-4DED-848B-4FB8FFD798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graphicEl>
                                              <a:dgm id="{94F138C6-DADD-4DED-848B-4FB8FFD798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C4BE8-64E9-408B-A789-7AA65A8E4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SPATIO-TEMPORAL FEATURE LEARNING WITH CNNS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FA9FA7-9CE2-4AED-8454-F18E614F79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N" sz="2000" dirty="0"/>
                  <a:t>Back propagation is used to solve the following minimizing problem so as to update the CNN network parameters: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IN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𝑠𝑜𝑓𝑡𝑚𝑎𝑥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I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IN" sz="2000" dirty="0"/>
                  <a:t>;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𝜐</m:t>
                    </m:r>
                    <m:r>
                      <a:rPr lang="en-I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)),</m:t>
                    </m:r>
                    <m:sSub>
                      <m:sSubPr>
                        <m:ctrlPr>
                          <a:rPr lang="en-I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FA9FA7-9CE2-4AED-8454-F18E614F79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EE1B19-EA84-450A-844B-8AFF262F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467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80" y="5"/>
            <a:ext cx="12189241" cy="685798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3. </a:t>
            </a:r>
            <a:r>
              <a:rPr lang="en-US" u="sng" dirty="0"/>
              <a:t>SPATIO-TEMPORAL FUSION WITH DBNS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DCA471-B91E-45B6-8891-26D8088FB56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015490" y="2071177"/>
            <a:ext cx="3810000" cy="33464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6648FF-8EE9-4FA3-B688-A15B260E0CFF}"/>
              </a:ext>
            </a:extLst>
          </p:cNvPr>
          <p:cNvSpPr txBox="1"/>
          <p:nvPr/>
        </p:nvSpPr>
        <p:spPr>
          <a:xfrm>
            <a:off x="1085395" y="5221869"/>
            <a:ext cx="6209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WHAT ARE DEEP BELIEF NETWORKS 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2F6C5A-A5A0-4B67-93D4-86A3DCF8C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64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B394BE-4ECC-45CA-9B1D-ED960AC35B46}"/>
              </a:ext>
            </a:extLst>
          </p:cNvPr>
          <p:cNvSpPr txBox="1"/>
          <p:nvPr/>
        </p:nvSpPr>
        <p:spPr>
          <a:xfrm>
            <a:off x="436880" y="600858"/>
            <a:ext cx="10759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RESTRICTED BOLTZMANN MACHINES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89E9F6E-3454-4300-928A-204D0FCE5E86}"/>
              </a:ext>
            </a:extLst>
          </p:cNvPr>
          <p:cNvSpPr/>
          <p:nvPr/>
        </p:nvSpPr>
        <p:spPr>
          <a:xfrm>
            <a:off x="1788159" y="2458529"/>
            <a:ext cx="2133600" cy="20828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59652C-45C9-493B-9B85-9E4B6A9E709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788159" y="2737929"/>
            <a:ext cx="2133600" cy="152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7D2145-6A76-48FD-A8CC-C3EAE2F2D7A8}"/>
              </a:ext>
            </a:extLst>
          </p:cNvPr>
          <p:cNvSpPr txBox="1"/>
          <p:nvPr/>
        </p:nvSpPr>
        <p:spPr>
          <a:xfrm>
            <a:off x="1788159" y="4729348"/>
            <a:ext cx="2428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BRAIN CHILD OF </a:t>
            </a:r>
          </a:p>
          <a:p>
            <a:pPr algn="ctr"/>
            <a:r>
              <a:rPr lang="en-IN" dirty="0">
                <a:solidFill>
                  <a:schemeClr val="bg1"/>
                </a:solidFill>
              </a:rPr>
              <a:t>GEOFF HINTON @ UNIV OF  TORONTO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23173CF-53E3-42D2-96D9-40F77148D389}"/>
              </a:ext>
            </a:extLst>
          </p:cNvPr>
          <p:cNvSpPr/>
          <p:nvPr/>
        </p:nvSpPr>
        <p:spPr>
          <a:xfrm>
            <a:off x="7264400" y="2894969"/>
            <a:ext cx="711202" cy="730905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A41869D-7F5A-4877-AD88-B7220DEBA29B}"/>
              </a:ext>
            </a:extLst>
          </p:cNvPr>
          <p:cNvSpPr/>
          <p:nvPr/>
        </p:nvSpPr>
        <p:spPr>
          <a:xfrm>
            <a:off x="7264400" y="3969734"/>
            <a:ext cx="711202" cy="730905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733A804-EDD4-43B9-B3C9-D3D4A1CE2132}"/>
              </a:ext>
            </a:extLst>
          </p:cNvPr>
          <p:cNvSpPr/>
          <p:nvPr/>
        </p:nvSpPr>
        <p:spPr>
          <a:xfrm>
            <a:off x="7264400" y="5044499"/>
            <a:ext cx="711202" cy="730905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76062D7-1D0E-4E36-AA60-84C4D0246804}"/>
              </a:ext>
            </a:extLst>
          </p:cNvPr>
          <p:cNvSpPr/>
          <p:nvPr/>
        </p:nvSpPr>
        <p:spPr>
          <a:xfrm>
            <a:off x="9093200" y="5608071"/>
            <a:ext cx="711202" cy="730905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FC04E7-A54D-44BC-9603-B8009B8800A3}"/>
              </a:ext>
            </a:extLst>
          </p:cNvPr>
          <p:cNvSpPr/>
          <p:nvPr/>
        </p:nvSpPr>
        <p:spPr>
          <a:xfrm>
            <a:off x="9093200" y="4491027"/>
            <a:ext cx="711202" cy="730905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5F72FC6-FA52-4FD8-914C-E9DD56D7C2E3}"/>
              </a:ext>
            </a:extLst>
          </p:cNvPr>
          <p:cNvSpPr/>
          <p:nvPr/>
        </p:nvSpPr>
        <p:spPr>
          <a:xfrm>
            <a:off x="9093200" y="3373983"/>
            <a:ext cx="711202" cy="730905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9EFB1DE-6E39-4E3D-A715-3C7C74A60FC0}"/>
              </a:ext>
            </a:extLst>
          </p:cNvPr>
          <p:cNvSpPr/>
          <p:nvPr/>
        </p:nvSpPr>
        <p:spPr>
          <a:xfrm>
            <a:off x="9093200" y="2257057"/>
            <a:ext cx="711202" cy="730905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2E446F-4755-43CD-8551-5F438B6F3ABF}"/>
              </a:ext>
            </a:extLst>
          </p:cNvPr>
          <p:cNvCxnSpPr>
            <a:stCxn id="6" idx="6"/>
            <a:endCxn id="18" idx="2"/>
          </p:cNvCxnSpPr>
          <p:nvPr/>
        </p:nvCxnSpPr>
        <p:spPr>
          <a:xfrm flipV="1">
            <a:off x="7975602" y="2622510"/>
            <a:ext cx="1117598" cy="63791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7F0854C-A959-483E-8415-F6190F405C9F}"/>
              </a:ext>
            </a:extLst>
          </p:cNvPr>
          <p:cNvCxnSpPr>
            <a:cxnSpLocks/>
            <a:stCxn id="6" idx="6"/>
            <a:endCxn id="17" idx="2"/>
          </p:cNvCxnSpPr>
          <p:nvPr/>
        </p:nvCxnSpPr>
        <p:spPr>
          <a:xfrm>
            <a:off x="7975602" y="3260422"/>
            <a:ext cx="1117598" cy="4790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F6C548D-B6F7-4F88-A91A-24438B3BBC90}"/>
              </a:ext>
            </a:extLst>
          </p:cNvPr>
          <p:cNvCxnSpPr>
            <a:cxnSpLocks/>
            <a:stCxn id="6" idx="6"/>
            <a:endCxn id="16" idx="2"/>
          </p:cNvCxnSpPr>
          <p:nvPr/>
        </p:nvCxnSpPr>
        <p:spPr>
          <a:xfrm>
            <a:off x="7975602" y="3260422"/>
            <a:ext cx="1117598" cy="159605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74A877F-E90D-47D6-B6C5-93047EEC15DB}"/>
              </a:ext>
            </a:extLst>
          </p:cNvPr>
          <p:cNvCxnSpPr>
            <a:cxnSpLocks/>
            <a:stCxn id="6" idx="6"/>
            <a:endCxn id="15" idx="2"/>
          </p:cNvCxnSpPr>
          <p:nvPr/>
        </p:nvCxnSpPr>
        <p:spPr>
          <a:xfrm>
            <a:off x="7975602" y="3260422"/>
            <a:ext cx="1117598" cy="27131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E937BE0-2265-4606-8C17-7EF523D16724}"/>
              </a:ext>
            </a:extLst>
          </p:cNvPr>
          <p:cNvCxnSpPr>
            <a:stCxn id="13" idx="6"/>
            <a:endCxn id="18" idx="2"/>
          </p:cNvCxnSpPr>
          <p:nvPr/>
        </p:nvCxnSpPr>
        <p:spPr>
          <a:xfrm flipV="1">
            <a:off x="7975602" y="2622510"/>
            <a:ext cx="1117598" cy="17126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76F7F47-26E3-4370-98AF-85F89541357F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 flipV="1">
            <a:off x="7975602" y="3739436"/>
            <a:ext cx="1117598" cy="5957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46BC48D-8F8C-47C6-B3B3-6353AF842D58}"/>
              </a:ext>
            </a:extLst>
          </p:cNvPr>
          <p:cNvCxnSpPr>
            <a:cxnSpLocks/>
            <a:stCxn id="13" idx="6"/>
            <a:endCxn id="16" idx="2"/>
          </p:cNvCxnSpPr>
          <p:nvPr/>
        </p:nvCxnSpPr>
        <p:spPr>
          <a:xfrm>
            <a:off x="7975602" y="4335187"/>
            <a:ext cx="1117598" cy="5212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55C5B99-7B82-4C4B-B733-C4F7EDAA37C6}"/>
              </a:ext>
            </a:extLst>
          </p:cNvPr>
          <p:cNvCxnSpPr>
            <a:cxnSpLocks/>
            <a:stCxn id="13" idx="6"/>
            <a:endCxn id="15" idx="2"/>
          </p:cNvCxnSpPr>
          <p:nvPr/>
        </p:nvCxnSpPr>
        <p:spPr>
          <a:xfrm>
            <a:off x="7975602" y="4335187"/>
            <a:ext cx="1117598" cy="16383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D3E64B3-3542-46D9-8C46-3F56CC4CB493}"/>
              </a:ext>
            </a:extLst>
          </p:cNvPr>
          <p:cNvCxnSpPr>
            <a:cxnSpLocks/>
            <a:stCxn id="14" idx="6"/>
            <a:endCxn id="18" idx="2"/>
          </p:cNvCxnSpPr>
          <p:nvPr/>
        </p:nvCxnSpPr>
        <p:spPr>
          <a:xfrm flipV="1">
            <a:off x="7975602" y="2622510"/>
            <a:ext cx="1117598" cy="278744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B083FA3-4B69-4779-8092-75582460EAEB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7975602" y="3739436"/>
            <a:ext cx="1117598" cy="167051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7E8544D-7141-44EA-B09F-8DC9E4A0493B}"/>
              </a:ext>
            </a:extLst>
          </p:cNvPr>
          <p:cNvCxnSpPr>
            <a:cxnSpLocks/>
            <a:stCxn id="14" idx="6"/>
            <a:endCxn id="16" idx="2"/>
          </p:cNvCxnSpPr>
          <p:nvPr/>
        </p:nvCxnSpPr>
        <p:spPr>
          <a:xfrm flipV="1">
            <a:off x="7975602" y="4856480"/>
            <a:ext cx="1117598" cy="5534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670083E-1673-4FD5-B5D1-386713CBF249}"/>
              </a:ext>
            </a:extLst>
          </p:cNvPr>
          <p:cNvCxnSpPr>
            <a:cxnSpLocks/>
            <a:stCxn id="14" idx="6"/>
            <a:endCxn id="15" idx="2"/>
          </p:cNvCxnSpPr>
          <p:nvPr/>
        </p:nvCxnSpPr>
        <p:spPr>
          <a:xfrm>
            <a:off x="7975602" y="5409952"/>
            <a:ext cx="1117598" cy="5635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3489B62-359D-4B7A-92F4-6F0544D4DB65}"/>
              </a:ext>
            </a:extLst>
          </p:cNvPr>
          <p:cNvSpPr txBox="1"/>
          <p:nvPr/>
        </p:nvSpPr>
        <p:spPr>
          <a:xfrm>
            <a:off x="6888486" y="5902420"/>
            <a:ext cx="1493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Visible  Layer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E5B4DE6-CFF0-496A-AD0D-065A5F771C38}"/>
              </a:ext>
            </a:extLst>
          </p:cNvPr>
          <p:cNvSpPr txBox="1"/>
          <p:nvPr/>
        </p:nvSpPr>
        <p:spPr>
          <a:xfrm>
            <a:off x="8727441" y="6384609"/>
            <a:ext cx="144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Hidden Layer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C1BABC6-49E5-4760-B011-9DC40A60FB99}"/>
              </a:ext>
            </a:extLst>
          </p:cNvPr>
          <p:cNvSpPr txBox="1"/>
          <p:nvPr/>
        </p:nvSpPr>
        <p:spPr>
          <a:xfrm>
            <a:off x="7264400" y="1661306"/>
            <a:ext cx="264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STRUCTURE OF RBM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998332-6795-45B9-BD96-32C6EFFE2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60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53" grpId="0"/>
      <p:bldP spid="54" grpId="0"/>
      <p:bldP spid="5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52642B-85B3-4903-8898-CD3758529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5C158E3-7C0B-4A83-BCDA-5D8791162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A4605CD9-6B2D-4206-89D4-0C73F97C89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6766943"/>
              </p:ext>
            </p:extLst>
          </p:nvPr>
        </p:nvGraphicFramePr>
        <p:xfrm>
          <a:off x="314960" y="2318906"/>
          <a:ext cx="4541520" cy="36372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B3DFEE08-34DA-4E79-9B50-00CC8F000B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2102203"/>
              </p:ext>
            </p:extLst>
          </p:nvPr>
        </p:nvGraphicFramePr>
        <p:xfrm>
          <a:off x="6090922" y="3107844"/>
          <a:ext cx="4817912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428215A1-80B7-4A14-AA30-F5E3F7F5B567}"/>
              </a:ext>
            </a:extLst>
          </p:cNvPr>
          <p:cNvSpPr txBox="1"/>
          <p:nvPr/>
        </p:nvSpPr>
        <p:spPr>
          <a:xfrm>
            <a:off x="6706638" y="2412772"/>
            <a:ext cx="3586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u="sng" dirty="0">
                <a:solidFill>
                  <a:schemeClr val="accent1">
                    <a:lumMod val="50000"/>
                  </a:schemeClr>
                </a:solidFill>
              </a:rPr>
              <a:t>CLASSIFICATION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565"/>
    </mc:Choice>
    <mc:Fallback xmlns="">
      <p:transition spd="slow" advTm="1085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>
        <p:bldAsOne/>
      </p:bldGraphic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FFE575-BF9D-4B82-B159-6D1F9239D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9DD250D-5A7B-47B4-BFF2-FEBA4B937E27}"/>
              </a:ext>
            </a:extLst>
          </p:cNvPr>
          <p:cNvSpPr/>
          <p:nvPr/>
        </p:nvSpPr>
        <p:spPr>
          <a:xfrm>
            <a:off x="1292225" y="2266318"/>
            <a:ext cx="711202" cy="730905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27BEBDC-CB92-4596-AB4D-180C9881D7DB}"/>
              </a:ext>
            </a:extLst>
          </p:cNvPr>
          <p:cNvSpPr/>
          <p:nvPr/>
        </p:nvSpPr>
        <p:spPr>
          <a:xfrm>
            <a:off x="1292225" y="3341083"/>
            <a:ext cx="711202" cy="730905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317B4D0-C77E-4F32-8B69-9A502C323071}"/>
              </a:ext>
            </a:extLst>
          </p:cNvPr>
          <p:cNvSpPr/>
          <p:nvPr/>
        </p:nvSpPr>
        <p:spPr>
          <a:xfrm>
            <a:off x="1292225" y="4415848"/>
            <a:ext cx="711202" cy="730905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9BC56A1-7D36-4318-B09C-50F0591E6393}"/>
              </a:ext>
            </a:extLst>
          </p:cNvPr>
          <p:cNvSpPr/>
          <p:nvPr/>
        </p:nvSpPr>
        <p:spPr>
          <a:xfrm>
            <a:off x="3121025" y="4979420"/>
            <a:ext cx="711202" cy="730905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2415C10-3896-4802-81B5-48D1B55CB562}"/>
              </a:ext>
            </a:extLst>
          </p:cNvPr>
          <p:cNvSpPr/>
          <p:nvPr/>
        </p:nvSpPr>
        <p:spPr>
          <a:xfrm>
            <a:off x="3121025" y="3862376"/>
            <a:ext cx="711202" cy="730905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AF07C96-B2FB-47A9-82BE-E54192DA2498}"/>
              </a:ext>
            </a:extLst>
          </p:cNvPr>
          <p:cNvSpPr/>
          <p:nvPr/>
        </p:nvSpPr>
        <p:spPr>
          <a:xfrm>
            <a:off x="3200397" y="2745332"/>
            <a:ext cx="711202" cy="730905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B279E57-FB26-4ACE-BE47-90E5488EA80F}"/>
              </a:ext>
            </a:extLst>
          </p:cNvPr>
          <p:cNvSpPr/>
          <p:nvPr/>
        </p:nvSpPr>
        <p:spPr>
          <a:xfrm>
            <a:off x="3121025" y="1628406"/>
            <a:ext cx="711202" cy="730905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8DA7B65-D6F5-40C6-80BE-D9F287E14038}"/>
              </a:ext>
            </a:extLst>
          </p:cNvPr>
          <p:cNvCxnSpPr>
            <a:stCxn id="3" idx="6"/>
            <a:endCxn id="9" idx="2"/>
          </p:cNvCxnSpPr>
          <p:nvPr/>
        </p:nvCxnSpPr>
        <p:spPr>
          <a:xfrm flipV="1">
            <a:off x="2003427" y="1993859"/>
            <a:ext cx="1117598" cy="63791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847FC4B-BC32-4AA8-A5DE-B982F0ADF210}"/>
              </a:ext>
            </a:extLst>
          </p:cNvPr>
          <p:cNvCxnSpPr>
            <a:cxnSpLocks/>
            <a:stCxn id="3" idx="6"/>
            <a:endCxn id="8" idx="2"/>
          </p:cNvCxnSpPr>
          <p:nvPr/>
        </p:nvCxnSpPr>
        <p:spPr>
          <a:xfrm>
            <a:off x="2003427" y="2631771"/>
            <a:ext cx="1196970" cy="4790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9F267C-2C72-4FB0-8C1F-5D81CED7DA02}"/>
              </a:ext>
            </a:extLst>
          </p:cNvPr>
          <p:cNvCxnSpPr>
            <a:cxnSpLocks/>
            <a:stCxn id="3" idx="6"/>
            <a:endCxn id="7" idx="2"/>
          </p:cNvCxnSpPr>
          <p:nvPr/>
        </p:nvCxnSpPr>
        <p:spPr>
          <a:xfrm>
            <a:off x="2003427" y="2631771"/>
            <a:ext cx="1117598" cy="159605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BD67EEF-AE4E-4747-8616-300302EDC253}"/>
              </a:ext>
            </a:extLst>
          </p:cNvPr>
          <p:cNvCxnSpPr>
            <a:cxnSpLocks/>
            <a:stCxn id="3" idx="6"/>
            <a:endCxn id="6" idx="2"/>
          </p:cNvCxnSpPr>
          <p:nvPr/>
        </p:nvCxnSpPr>
        <p:spPr>
          <a:xfrm>
            <a:off x="2003427" y="2631771"/>
            <a:ext cx="1117598" cy="27131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33CE47-464D-49E0-9798-A0A26D5336BA}"/>
              </a:ext>
            </a:extLst>
          </p:cNvPr>
          <p:cNvCxnSpPr>
            <a:stCxn id="4" idx="6"/>
            <a:endCxn id="9" idx="2"/>
          </p:cNvCxnSpPr>
          <p:nvPr/>
        </p:nvCxnSpPr>
        <p:spPr>
          <a:xfrm flipV="1">
            <a:off x="2003427" y="1993859"/>
            <a:ext cx="1117598" cy="17126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3FD1E6-9B24-4125-B3DF-C89FC501C954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 flipV="1">
            <a:off x="2003427" y="3110785"/>
            <a:ext cx="1196970" cy="5957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E18FB70-C64A-45D2-A4E2-B856683592D5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2003427" y="3706536"/>
            <a:ext cx="1117598" cy="5212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D057F93-3801-4BAA-8A93-DAEB0A5F21E4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>
            <a:off x="2003427" y="3706536"/>
            <a:ext cx="1117598" cy="16383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58AEA4-2A37-4352-A13E-A4E8FCA966A9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2003427" y="1993859"/>
            <a:ext cx="1117598" cy="278744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0E85E8-3789-4AD7-A785-ACF951695AE3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 flipV="1">
            <a:off x="2003427" y="3110785"/>
            <a:ext cx="1196970" cy="167051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F618F5B-2F42-44D5-929B-AD766D0F5383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2003427" y="4227829"/>
            <a:ext cx="1117598" cy="5534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679F229-E48C-48B2-A963-4B96B4F96A45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003427" y="4781301"/>
            <a:ext cx="1117598" cy="5635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9D93032F-EFEA-40E2-AFE1-768F88F0C955}"/>
              </a:ext>
            </a:extLst>
          </p:cNvPr>
          <p:cNvSpPr/>
          <p:nvPr/>
        </p:nvSpPr>
        <p:spPr>
          <a:xfrm>
            <a:off x="7648571" y="2266318"/>
            <a:ext cx="711202" cy="730905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C6044F1-22D7-4FE3-9667-FA09CCFF4B53}"/>
              </a:ext>
            </a:extLst>
          </p:cNvPr>
          <p:cNvSpPr/>
          <p:nvPr/>
        </p:nvSpPr>
        <p:spPr>
          <a:xfrm>
            <a:off x="7648571" y="3341083"/>
            <a:ext cx="711202" cy="730905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0C701DD-B971-4046-807F-B5121F3FDD18}"/>
              </a:ext>
            </a:extLst>
          </p:cNvPr>
          <p:cNvSpPr/>
          <p:nvPr/>
        </p:nvSpPr>
        <p:spPr>
          <a:xfrm>
            <a:off x="7648571" y="4415848"/>
            <a:ext cx="711202" cy="730905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26D97A4-B215-49F4-AC04-B1C9CE159481}"/>
              </a:ext>
            </a:extLst>
          </p:cNvPr>
          <p:cNvSpPr/>
          <p:nvPr/>
        </p:nvSpPr>
        <p:spPr>
          <a:xfrm>
            <a:off x="9477371" y="4979420"/>
            <a:ext cx="711202" cy="730905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DF4663F-6A3A-466E-8D50-A22AD6DA3EB8}"/>
              </a:ext>
            </a:extLst>
          </p:cNvPr>
          <p:cNvSpPr/>
          <p:nvPr/>
        </p:nvSpPr>
        <p:spPr>
          <a:xfrm>
            <a:off x="9477371" y="3862376"/>
            <a:ext cx="711202" cy="730905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F12EE66-7190-4B14-BA8F-4BAB6C1561F0}"/>
              </a:ext>
            </a:extLst>
          </p:cNvPr>
          <p:cNvSpPr/>
          <p:nvPr/>
        </p:nvSpPr>
        <p:spPr>
          <a:xfrm>
            <a:off x="9477371" y="2745332"/>
            <a:ext cx="711202" cy="730905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146FCA2-637B-49D9-ACFF-2EFD3CB6747C}"/>
              </a:ext>
            </a:extLst>
          </p:cNvPr>
          <p:cNvSpPr/>
          <p:nvPr/>
        </p:nvSpPr>
        <p:spPr>
          <a:xfrm>
            <a:off x="9477371" y="1628406"/>
            <a:ext cx="711202" cy="730905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682C4EB-50FB-4F5A-8E28-D93807C2C333}"/>
              </a:ext>
            </a:extLst>
          </p:cNvPr>
          <p:cNvCxnSpPr>
            <a:cxnSpLocks/>
          </p:cNvCxnSpPr>
          <p:nvPr/>
        </p:nvCxnSpPr>
        <p:spPr>
          <a:xfrm>
            <a:off x="5848347" y="1419225"/>
            <a:ext cx="0" cy="47194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D10CF1-FE97-47F6-877E-8D0ADD188057}"/>
              </a:ext>
            </a:extLst>
          </p:cNvPr>
          <p:cNvSpPr txBox="1"/>
          <p:nvPr/>
        </p:nvSpPr>
        <p:spPr>
          <a:xfrm>
            <a:off x="1190625" y="904875"/>
            <a:ext cx="300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RECREATE INPUT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46CD74E-A0CA-41B5-AF71-5F71BBA088F0}"/>
              </a:ext>
            </a:extLst>
          </p:cNvPr>
          <p:cNvCxnSpPr>
            <a:stCxn id="28" idx="2"/>
            <a:endCxn id="22" idx="6"/>
          </p:cNvCxnSpPr>
          <p:nvPr/>
        </p:nvCxnSpPr>
        <p:spPr>
          <a:xfrm flipH="1">
            <a:off x="8359773" y="1993859"/>
            <a:ext cx="1117598" cy="63791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2F20AAB-066D-43E8-8979-294F4367A705}"/>
              </a:ext>
            </a:extLst>
          </p:cNvPr>
          <p:cNvCxnSpPr>
            <a:cxnSpLocks/>
            <a:stCxn id="28" idx="2"/>
            <a:endCxn id="23" idx="6"/>
          </p:cNvCxnSpPr>
          <p:nvPr/>
        </p:nvCxnSpPr>
        <p:spPr>
          <a:xfrm flipH="1">
            <a:off x="8359773" y="1993859"/>
            <a:ext cx="1117598" cy="171267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395125D-09F4-4FED-83E8-2EDD136F51C9}"/>
              </a:ext>
            </a:extLst>
          </p:cNvPr>
          <p:cNvCxnSpPr>
            <a:cxnSpLocks/>
            <a:stCxn id="28" idx="2"/>
            <a:endCxn id="24" idx="6"/>
          </p:cNvCxnSpPr>
          <p:nvPr/>
        </p:nvCxnSpPr>
        <p:spPr>
          <a:xfrm flipH="1">
            <a:off x="8359773" y="1993859"/>
            <a:ext cx="1117598" cy="278744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A47802B-D09A-4022-A1F4-93374F71A35A}"/>
              </a:ext>
            </a:extLst>
          </p:cNvPr>
          <p:cNvCxnSpPr>
            <a:cxnSpLocks/>
            <a:stCxn id="27" idx="2"/>
            <a:endCxn id="22" idx="6"/>
          </p:cNvCxnSpPr>
          <p:nvPr/>
        </p:nvCxnSpPr>
        <p:spPr>
          <a:xfrm flipH="1" flipV="1">
            <a:off x="8359773" y="2631771"/>
            <a:ext cx="1117598" cy="47901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D45EBC6-23A9-4431-AA33-FCC545267D94}"/>
              </a:ext>
            </a:extLst>
          </p:cNvPr>
          <p:cNvCxnSpPr>
            <a:cxnSpLocks/>
            <a:stCxn id="27" idx="2"/>
            <a:endCxn id="23" idx="6"/>
          </p:cNvCxnSpPr>
          <p:nvPr/>
        </p:nvCxnSpPr>
        <p:spPr>
          <a:xfrm flipH="1">
            <a:off x="8359773" y="3110785"/>
            <a:ext cx="1117598" cy="59575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EA66C44-B0C0-42C7-B4B9-CA3A42E3FD73}"/>
              </a:ext>
            </a:extLst>
          </p:cNvPr>
          <p:cNvCxnSpPr>
            <a:cxnSpLocks/>
            <a:stCxn id="25" idx="2"/>
            <a:endCxn id="22" idx="6"/>
          </p:cNvCxnSpPr>
          <p:nvPr/>
        </p:nvCxnSpPr>
        <p:spPr>
          <a:xfrm flipH="1" flipV="1">
            <a:off x="8359773" y="2631771"/>
            <a:ext cx="1117598" cy="271310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FD3352F-BC68-4091-AC01-660E526A83DF}"/>
              </a:ext>
            </a:extLst>
          </p:cNvPr>
          <p:cNvCxnSpPr>
            <a:cxnSpLocks/>
            <a:stCxn id="25" idx="2"/>
            <a:endCxn id="23" idx="6"/>
          </p:cNvCxnSpPr>
          <p:nvPr/>
        </p:nvCxnSpPr>
        <p:spPr>
          <a:xfrm flipH="1" flipV="1">
            <a:off x="8359773" y="3706536"/>
            <a:ext cx="1117598" cy="163833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7D6E184-2518-49E2-92EC-78ED8D52BC74}"/>
              </a:ext>
            </a:extLst>
          </p:cNvPr>
          <p:cNvCxnSpPr>
            <a:cxnSpLocks/>
            <a:stCxn id="25" idx="2"/>
            <a:endCxn id="24" idx="6"/>
          </p:cNvCxnSpPr>
          <p:nvPr/>
        </p:nvCxnSpPr>
        <p:spPr>
          <a:xfrm flipH="1" flipV="1">
            <a:off x="8359773" y="4781301"/>
            <a:ext cx="1117598" cy="56357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0C4B3CA-AFCA-4054-A1B1-B2E83E1D9395}"/>
              </a:ext>
            </a:extLst>
          </p:cNvPr>
          <p:cNvCxnSpPr>
            <a:cxnSpLocks/>
            <a:stCxn id="27" idx="2"/>
            <a:endCxn id="24" idx="6"/>
          </p:cNvCxnSpPr>
          <p:nvPr/>
        </p:nvCxnSpPr>
        <p:spPr>
          <a:xfrm flipH="1">
            <a:off x="8359773" y="3110785"/>
            <a:ext cx="1117598" cy="1670516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2164DF7-B2AC-49DF-B5A3-A55834F4A507}"/>
              </a:ext>
            </a:extLst>
          </p:cNvPr>
          <p:cNvCxnSpPr>
            <a:cxnSpLocks/>
            <a:stCxn id="26" idx="2"/>
            <a:endCxn id="22" idx="6"/>
          </p:cNvCxnSpPr>
          <p:nvPr/>
        </p:nvCxnSpPr>
        <p:spPr>
          <a:xfrm flipH="1" flipV="1">
            <a:off x="8359773" y="2631771"/>
            <a:ext cx="1117598" cy="159605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6C25779-9446-4EC5-92FD-E963E64369D4}"/>
              </a:ext>
            </a:extLst>
          </p:cNvPr>
          <p:cNvCxnSpPr>
            <a:cxnSpLocks/>
            <a:stCxn id="26" idx="2"/>
            <a:endCxn id="23" idx="6"/>
          </p:cNvCxnSpPr>
          <p:nvPr/>
        </p:nvCxnSpPr>
        <p:spPr>
          <a:xfrm flipH="1" flipV="1">
            <a:off x="8359773" y="3706536"/>
            <a:ext cx="1117598" cy="52129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EBD6059-B2E9-4359-84D1-FF0C06FAC831}"/>
              </a:ext>
            </a:extLst>
          </p:cNvPr>
          <p:cNvCxnSpPr>
            <a:cxnSpLocks/>
            <a:stCxn id="26" idx="2"/>
            <a:endCxn id="24" idx="6"/>
          </p:cNvCxnSpPr>
          <p:nvPr/>
        </p:nvCxnSpPr>
        <p:spPr>
          <a:xfrm flipH="1">
            <a:off x="8359773" y="4227829"/>
            <a:ext cx="1117598" cy="553472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4F258884-10BC-4319-85EB-179819D41679}"/>
              </a:ext>
            </a:extLst>
          </p:cNvPr>
          <p:cNvSpPr txBox="1"/>
          <p:nvPr/>
        </p:nvSpPr>
        <p:spPr>
          <a:xfrm>
            <a:off x="1455739" y="6197398"/>
            <a:ext cx="2292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FORWARD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960AF32-B015-44E9-BE17-CAB0B51798D8}"/>
              </a:ext>
            </a:extLst>
          </p:cNvPr>
          <p:cNvSpPr txBox="1"/>
          <p:nvPr/>
        </p:nvSpPr>
        <p:spPr>
          <a:xfrm>
            <a:off x="7896227" y="6197398"/>
            <a:ext cx="2292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BACKWARD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B81B212-83F7-499D-A5D8-826E2EF12C11}"/>
              </a:ext>
            </a:extLst>
          </p:cNvPr>
          <p:cNvSpPr txBox="1"/>
          <p:nvPr/>
        </p:nvSpPr>
        <p:spPr>
          <a:xfrm>
            <a:off x="9042400" y="5730894"/>
            <a:ext cx="144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Hidden Layer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0FE42C2-5F35-46BD-8F22-0929B14C1DDE}"/>
              </a:ext>
            </a:extLst>
          </p:cNvPr>
          <p:cNvSpPr txBox="1"/>
          <p:nvPr/>
        </p:nvSpPr>
        <p:spPr>
          <a:xfrm>
            <a:off x="2838757" y="5768459"/>
            <a:ext cx="144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Hidden Layer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8B1D115-5028-4FF6-9AD3-B49A918E10C7}"/>
              </a:ext>
            </a:extLst>
          </p:cNvPr>
          <p:cNvSpPr txBox="1"/>
          <p:nvPr/>
        </p:nvSpPr>
        <p:spPr>
          <a:xfrm>
            <a:off x="7257416" y="5234547"/>
            <a:ext cx="1493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Visible  Layer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6CEC266-5FD6-4D78-9355-6242A2FAA7B2}"/>
              </a:ext>
            </a:extLst>
          </p:cNvPr>
          <p:cNvSpPr txBox="1"/>
          <p:nvPr/>
        </p:nvSpPr>
        <p:spPr>
          <a:xfrm>
            <a:off x="901070" y="5248001"/>
            <a:ext cx="1493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Visible  Layer</a:t>
            </a:r>
          </a:p>
        </p:txBody>
      </p:sp>
    </p:spTree>
    <p:extLst>
      <p:ext uri="{BB962C8B-B14F-4D97-AF65-F5344CB8AC3E}">
        <p14:creationId xmlns:p14="http://schemas.microsoft.com/office/powerpoint/2010/main" val="278506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6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6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6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7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7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7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8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8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8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9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9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7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98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01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0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0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1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12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1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1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2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2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5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2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29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1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32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4000"/>
                            </p:stCondLst>
                            <p:childTnLst>
                              <p:par>
                                <p:cTn id="134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3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4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4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7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48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51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3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54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6000"/>
                            </p:stCondLst>
                            <p:childTnLst>
                              <p:par>
                                <p:cTn id="156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5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6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6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6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9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70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2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73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5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76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B394BE-4ECC-45CA-9B1D-ED960AC35B46}"/>
              </a:ext>
            </a:extLst>
          </p:cNvPr>
          <p:cNvSpPr txBox="1"/>
          <p:nvPr/>
        </p:nvSpPr>
        <p:spPr>
          <a:xfrm>
            <a:off x="436880" y="600858"/>
            <a:ext cx="10759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DEEP BELIEF NETWORK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89E9F6E-3454-4300-928A-204D0FCE5E86}"/>
              </a:ext>
            </a:extLst>
          </p:cNvPr>
          <p:cNvSpPr/>
          <p:nvPr/>
        </p:nvSpPr>
        <p:spPr>
          <a:xfrm>
            <a:off x="1554875" y="2589014"/>
            <a:ext cx="2133600" cy="20828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59652C-45C9-493B-9B85-9E4B6A9E709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54875" y="2868414"/>
            <a:ext cx="2133600" cy="152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7D2145-6A76-48FD-A8CC-C3EAE2F2D7A8}"/>
              </a:ext>
            </a:extLst>
          </p:cNvPr>
          <p:cNvSpPr txBox="1"/>
          <p:nvPr/>
        </p:nvSpPr>
        <p:spPr>
          <a:xfrm>
            <a:off x="1554875" y="4859833"/>
            <a:ext cx="2428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BRAIN CHILD OF </a:t>
            </a:r>
          </a:p>
          <a:p>
            <a:pPr algn="ctr"/>
            <a:r>
              <a:rPr lang="en-IN" dirty="0">
                <a:solidFill>
                  <a:schemeClr val="bg1"/>
                </a:solidFill>
              </a:rPr>
              <a:t>GEOFF HINTON @ UNIV OF  TORONTO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23173CF-53E3-42D2-96D9-40F77148D389}"/>
              </a:ext>
            </a:extLst>
          </p:cNvPr>
          <p:cNvSpPr/>
          <p:nvPr/>
        </p:nvSpPr>
        <p:spPr>
          <a:xfrm>
            <a:off x="6096000" y="2868414"/>
            <a:ext cx="450295" cy="369332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A41869D-7F5A-4877-AD88-B7220DEBA29B}"/>
              </a:ext>
            </a:extLst>
          </p:cNvPr>
          <p:cNvSpPr/>
          <p:nvPr/>
        </p:nvSpPr>
        <p:spPr>
          <a:xfrm>
            <a:off x="6096000" y="3943179"/>
            <a:ext cx="450295" cy="36933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733A804-EDD4-43B9-B3C9-D3D4A1CE2132}"/>
              </a:ext>
            </a:extLst>
          </p:cNvPr>
          <p:cNvSpPr/>
          <p:nvPr/>
        </p:nvSpPr>
        <p:spPr>
          <a:xfrm>
            <a:off x="6096000" y="5017944"/>
            <a:ext cx="450295" cy="36933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76062D7-1D0E-4E36-AA60-84C4D0246804}"/>
              </a:ext>
            </a:extLst>
          </p:cNvPr>
          <p:cNvSpPr/>
          <p:nvPr/>
        </p:nvSpPr>
        <p:spPr>
          <a:xfrm>
            <a:off x="7181688" y="5581516"/>
            <a:ext cx="450295" cy="36933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FC04E7-A54D-44BC-9603-B8009B8800A3}"/>
              </a:ext>
            </a:extLst>
          </p:cNvPr>
          <p:cNvSpPr/>
          <p:nvPr/>
        </p:nvSpPr>
        <p:spPr>
          <a:xfrm>
            <a:off x="7181688" y="4464472"/>
            <a:ext cx="450295" cy="36933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5F72FC6-FA52-4FD8-914C-E9DD56D7C2E3}"/>
              </a:ext>
            </a:extLst>
          </p:cNvPr>
          <p:cNvSpPr/>
          <p:nvPr/>
        </p:nvSpPr>
        <p:spPr>
          <a:xfrm>
            <a:off x="7181688" y="3347428"/>
            <a:ext cx="450295" cy="36933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9EFB1DE-6E39-4E3D-A715-3C7C74A60FC0}"/>
              </a:ext>
            </a:extLst>
          </p:cNvPr>
          <p:cNvSpPr/>
          <p:nvPr/>
        </p:nvSpPr>
        <p:spPr>
          <a:xfrm>
            <a:off x="7181688" y="2230502"/>
            <a:ext cx="450295" cy="36933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2E446F-4755-43CD-8551-5F438B6F3ABF}"/>
              </a:ext>
            </a:extLst>
          </p:cNvPr>
          <p:cNvCxnSpPr>
            <a:stCxn id="6" idx="6"/>
            <a:endCxn id="18" idx="2"/>
          </p:cNvCxnSpPr>
          <p:nvPr/>
        </p:nvCxnSpPr>
        <p:spPr>
          <a:xfrm flipV="1">
            <a:off x="6546295" y="2415168"/>
            <a:ext cx="635393" cy="63791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7F0854C-A959-483E-8415-F6190F405C9F}"/>
              </a:ext>
            </a:extLst>
          </p:cNvPr>
          <p:cNvCxnSpPr>
            <a:cxnSpLocks/>
            <a:stCxn id="6" idx="6"/>
            <a:endCxn id="17" idx="2"/>
          </p:cNvCxnSpPr>
          <p:nvPr/>
        </p:nvCxnSpPr>
        <p:spPr>
          <a:xfrm>
            <a:off x="6546295" y="3053080"/>
            <a:ext cx="635393" cy="4790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F6C548D-B6F7-4F88-A91A-24438B3BBC90}"/>
              </a:ext>
            </a:extLst>
          </p:cNvPr>
          <p:cNvCxnSpPr>
            <a:cxnSpLocks/>
            <a:stCxn id="6" idx="6"/>
            <a:endCxn id="16" idx="2"/>
          </p:cNvCxnSpPr>
          <p:nvPr/>
        </p:nvCxnSpPr>
        <p:spPr>
          <a:xfrm>
            <a:off x="6546295" y="3053080"/>
            <a:ext cx="635393" cy="159605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74A877F-E90D-47D6-B6C5-93047EEC15DB}"/>
              </a:ext>
            </a:extLst>
          </p:cNvPr>
          <p:cNvCxnSpPr>
            <a:cxnSpLocks/>
            <a:stCxn id="6" idx="6"/>
            <a:endCxn id="15" idx="2"/>
          </p:cNvCxnSpPr>
          <p:nvPr/>
        </p:nvCxnSpPr>
        <p:spPr>
          <a:xfrm>
            <a:off x="6546295" y="3053080"/>
            <a:ext cx="635393" cy="27131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E937BE0-2265-4606-8C17-7EF523D16724}"/>
              </a:ext>
            </a:extLst>
          </p:cNvPr>
          <p:cNvCxnSpPr>
            <a:stCxn id="13" idx="6"/>
            <a:endCxn id="18" idx="2"/>
          </p:cNvCxnSpPr>
          <p:nvPr/>
        </p:nvCxnSpPr>
        <p:spPr>
          <a:xfrm flipV="1">
            <a:off x="6546295" y="2415168"/>
            <a:ext cx="635393" cy="17126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76F7F47-26E3-4370-98AF-85F89541357F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 flipV="1">
            <a:off x="6546295" y="3532094"/>
            <a:ext cx="635393" cy="5957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46BC48D-8F8C-47C6-B3B3-6353AF842D58}"/>
              </a:ext>
            </a:extLst>
          </p:cNvPr>
          <p:cNvCxnSpPr>
            <a:cxnSpLocks/>
            <a:stCxn id="13" idx="6"/>
            <a:endCxn id="16" idx="2"/>
          </p:cNvCxnSpPr>
          <p:nvPr/>
        </p:nvCxnSpPr>
        <p:spPr>
          <a:xfrm>
            <a:off x="6546295" y="4127845"/>
            <a:ext cx="635393" cy="5212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55C5B99-7B82-4C4B-B733-C4F7EDAA37C6}"/>
              </a:ext>
            </a:extLst>
          </p:cNvPr>
          <p:cNvCxnSpPr>
            <a:cxnSpLocks/>
            <a:stCxn id="13" idx="6"/>
            <a:endCxn id="15" idx="2"/>
          </p:cNvCxnSpPr>
          <p:nvPr/>
        </p:nvCxnSpPr>
        <p:spPr>
          <a:xfrm>
            <a:off x="6546295" y="4127845"/>
            <a:ext cx="635393" cy="16383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D3E64B3-3542-46D9-8C46-3F56CC4CB493}"/>
              </a:ext>
            </a:extLst>
          </p:cNvPr>
          <p:cNvCxnSpPr>
            <a:cxnSpLocks/>
            <a:stCxn id="14" idx="6"/>
            <a:endCxn id="18" idx="2"/>
          </p:cNvCxnSpPr>
          <p:nvPr/>
        </p:nvCxnSpPr>
        <p:spPr>
          <a:xfrm flipV="1">
            <a:off x="6546295" y="2415168"/>
            <a:ext cx="635393" cy="278744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B083FA3-4B69-4779-8092-75582460EAEB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6546295" y="3532094"/>
            <a:ext cx="635393" cy="167051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7E8544D-7141-44EA-B09F-8DC9E4A0493B}"/>
              </a:ext>
            </a:extLst>
          </p:cNvPr>
          <p:cNvCxnSpPr>
            <a:cxnSpLocks/>
            <a:stCxn id="14" idx="6"/>
            <a:endCxn id="16" idx="2"/>
          </p:cNvCxnSpPr>
          <p:nvPr/>
        </p:nvCxnSpPr>
        <p:spPr>
          <a:xfrm flipV="1">
            <a:off x="6546295" y="4649138"/>
            <a:ext cx="635393" cy="5534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670083E-1673-4FD5-B5D1-386713CBF249}"/>
              </a:ext>
            </a:extLst>
          </p:cNvPr>
          <p:cNvCxnSpPr>
            <a:cxnSpLocks/>
            <a:stCxn id="14" idx="6"/>
            <a:endCxn id="15" idx="2"/>
          </p:cNvCxnSpPr>
          <p:nvPr/>
        </p:nvCxnSpPr>
        <p:spPr>
          <a:xfrm>
            <a:off x="6546295" y="5202610"/>
            <a:ext cx="635393" cy="5635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C1BABC6-49E5-4760-B011-9DC40A60FB99}"/>
              </a:ext>
            </a:extLst>
          </p:cNvPr>
          <p:cNvSpPr txBox="1"/>
          <p:nvPr/>
        </p:nvSpPr>
        <p:spPr>
          <a:xfrm>
            <a:off x="7228892" y="1356871"/>
            <a:ext cx="264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STRUCTURE OF DBN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526ECF-987A-4551-8386-94C4CC45EAB9}"/>
              </a:ext>
            </a:extLst>
          </p:cNvPr>
          <p:cNvSpPr txBox="1"/>
          <p:nvPr/>
        </p:nvSpPr>
        <p:spPr>
          <a:xfrm>
            <a:off x="7264400" y="1715066"/>
            <a:ext cx="2540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1. PRE-TRAINING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3CFE81F-E59D-46D3-83D5-1DF0AFA9FE90}"/>
              </a:ext>
            </a:extLst>
          </p:cNvPr>
          <p:cNvSpPr/>
          <p:nvPr/>
        </p:nvSpPr>
        <p:spPr>
          <a:xfrm>
            <a:off x="9235440" y="5581516"/>
            <a:ext cx="450295" cy="36933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A43CE68-1684-4DB0-9F67-E43C1095164C}"/>
              </a:ext>
            </a:extLst>
          </p:cNvPr>
          <p:cNvSpPr/>
          <p:nvPr/>
        </p:nvSpPr>
        <p:spPr>
          <a:xfrm>
            <a:off x="9235440" y="4464472"/>
            <a:ext cx="450295" cy="36933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E0F5239-4592-43CC-B287-B0C51CAF36CC}"/>
              </a:ext>
            </a:extLst>
          </p:cNvPr>
          <p:cNvSpPr/>
          <p:nvPr/>
        </p:nvSpPr>
        <p:spPr>
          <a:xfrm>
            <a:off x="9235440" y="3347428"/>
            <a:ext cx="450295" cy="36933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49302DD-0C04-4028-9326-177761050C46}"/>
              </a:ext>
            </a:extLst>
          </p:cNvPr>
          <p:cNvSpPr/>
          <p:nvPr/>
        </p:nvSpPr>
        <p:spPr>
          <a:xfrm>
            <a:off x="9235440" y="2230502"/>
            <a:ext cx="450295" cy="36933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0AD2300-C234-4280-B4F7-BC0DD93A4E0E}"/>
              </a:ext>
            </a:extLst>
          </p:cNvPr>
          <p:cNvSpPr/>
          <p:nvPr/>
        </p:nvSpPr>
        <p:spPr>
          <a:xfrm>
            <a:off x="8173817" y="5581516"/>
            <a:ext cx="450295" cy="36933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85CF467-22C3-4AF4-BCEB-0CC42D40A9B7}"/>
              </a:ext>
            </a:extLst>
          </p:cNvPr>
          <p:cNvSpPr/>
          <p:nvPr/>
        </p:nvSpPr>
        <p:spPr>
          <a:xfrm>
            <a:off x="8173817" y="4464472"/>
            <a:ext cx="450295" cy="36933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F722197-24BB-4EF3-B234-CC5B43C6DBF5}"/>
              </a:ext>
            </a:extLst>
          </p:cNvPr>
          <p:cNvSpPr/>
          <p:nvPr/>
        </p:nvSpPr>
        <p:spPr>
          <a:xfrm>
            <a:off x="8173817" y="3347428"/>
            <a:ext cx="450295" cy="36933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F5A134B-B11B-4B2D-813C-F43F17A230DD}"/>
              </a:ext>
            </a:extLst>
          </p:cNvPr>
          <p:cNvSpPr/>
          <p:nvPr/>
        </p:nvSpPr>
        <p:spPr>
          <a:xfrm>
            <a:off x="8173817" y="2230502"/>
            <a:ext cx="450295" cy="36933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C6BA7B0-8963-44CA-A83E-305EE125343C}"/>
              </a:ext>
            </a:extLst>
          </p:cNvPr>
          <p:cNvCxnSpPr>
            <a:stCxn id="18" idx="6"/>
            <a:endCxn id="49" idx="2"/>
          </p:cNvCxnSpPr>
          <p:nvPr/>
        </p:nvCxnSpPr>
        <p:spPr>
          <a:xfrm>
            <a:off x="7631983" y="2415168"/>
            <a:ext cx="54183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A2E691E-84DA-4391-AFCD-5A4C29F526BB}"/>
              </a:ext>
            </a:extLst>
          </p:cNvPr>
          <p:cNvCxnSpPr>
            <a:cxnSpLocks/>
            <a:stCxn id="18" idx="6"/>
            <a:endCxn id="48" idx="2"/>
          </p:cNvCxnSpPr>
          <p:nvPr/>
        </p:nvCxnSpPr>
        <p:spPr>
          <a:xfrm>
            <a:off x="7631983" y="2415168"/>
            <a:ext cx="541834" cy="11169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BBBFE56-DAAC-4FE5-B708-E625C489F2DA}"/>
              </a:ext>
            </a:extLst>
          </p:cNvPr>
          <p:cNvCxnSpPr>
            <a:cxnSpLocks/>
            <a:stCxn id="18" idx="6"/>
            <a:endCxn id="47" idx="2"/>
          </p:cNvCxnSpPr>
          <p:nvPr/>
        </p:nvCxnSpPr>
        <p:spPr>
          <a:xfrm>
            <a:off x="7631983" y="2415168"/>
            <a:ext cx="541834" cy="223397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B7BCE08-E8AC-464C-BE6D-BF8A68A316BF}"/>
              </a:ext>
            </a:extLst>
          </p:cNvPr>
          <p:cNvCxnSpPr>
            <a:cxnSpLocks/>
            <a:stCxn id="18" idx="6"/>
            <a:endCxn id="46" idx="2"/>
          </p:cNvCxnSpPr>
          <p:nvPr/>
        </p:nvCxnSpPr>
        <p:spPr>
          <a:xfrm>
            <a:off x="7631983" y="2415168"/>
            <a:ext cx="541834" cy="33510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5BAD12C-6F6D-406D-B085-278D9EB4C2E8}"/>
              </a:ext>
            </a:extLst>
          </p:cNvPr>
          <p:cNvCxnSpPr/>
          <p:nvPr/>
        </p:nvCxnSpPr>
        <p:spPr>
          <a:xfrm>
            <a:off x="8658859" y="2415168"/>
            <a:ext cx="54183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D395A86-F6B2-444C-A025-EB92B2A22DB7}"/>
              </a:ext>
            </a:extLst>
          </p:cNvPr>
          <p:cNvCxnSpPr>
            <a:cxnSpLocks/>
          </p:cNvCxnSpPr>
          <p:nvPr/>
        </p:nvCxnSpPr>
        <p:spPr>
          <a:xfrm>
            <a:off x="8658859" y="2415168"/>
            <a:ext cx="541834" cy="11169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11EBB3D-0610-44A8-828C-A4E7CB36C591}"/>
              </a:ext>
            </a:extLst>
          </p:cNvPr>
          <p:cNvCxnSpPr>
            <a:cxnSpLocks/>
          </p:cNvCxnSpPr>
          <p:nvPr/>
        </p:nvCxnSpPr>
        <p:spPr>
          <a:xfrm>
            <a:off x="8658859" y="2415168"/>
            <a:ext cx="541834" cy="223397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713A135-FCEA-44AD-BF06-15CF75902C4F}"/>
              </a:ext>
            </a:extLst>
          </p:cNvPr>
          <p:cNvCxnSpPr>
            <a:cxnSpLocks/>
          </p:cNvCxnSpPr>
          <p:nvPr/>
        </p:nvCxnSpPr>
        <p:spPr>
          <a:xfrm>
            <a:off x="8658859" y="2415168"/>
            <a:ext cx="541834" cy="33510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321211A-D0AC-4A8D-AAFA-6683B191E963}"/>
              </a:ext>
            </a:extLst>
          </p:cNvPr>
          <p:cNvCxnSpPr>
            <a:stCxn id="17" idx="6"/>
            <a:endCxn id="48" idx="2"/>
          </p:cNvCxnSpPr>
          <p:nvPr/>
        </p:nvCxnSpPr>
        <p:spPr>
          <a:xfrm>
            <a:off x="7631983" y="3532094"/>
            <a:ext cx="54183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03A245E-5460-40CD-9BB2-180B6253CEEA}"/>
              </a:ext>
            </a:extLst>
          </p:cNvPr>
          <p:cNvCxnSpPr>
            <a:cxnSpLocks/>
            <a:stCxn id="17" idx="6"/>
            <a:endCxn id="49" idx="2"/>
          </p:cNvCxnSpPr>
          <p:nvPr/>
        </p:nvCxnSpPr>
        <p:spPr>
          <a:xfrm flipV="1">
            <a:off x="7631983" y="2415168"/>
            <a:ext cx="541834" cy="11169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07F4CDB-2C92-4F43-A781-ED64455FC6B7}"/>
              </a:ext>
            </a:extLst>
          </p:cNvPr>
          <p:cNvCxnSpPr>
            <a:cxnSpLocks/>
            <a:stCxn id="17" idx="6"/>
            <a:endCxn id="47" idx="2"/>
          </p:cNvCxnSpPr>
          <p:nvPr/>
        </p:nvCxnSpPr>
        <p:spPr>
          <a:xfrm>
            <a:off x="7631983" y="3532094"/>
            <a:ext cx="541834" cy="11170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1554030-DB86-4D59-8AD7-F600D5903273}"/>
              </a:ext>
            </a:extLst>
          </p:cNvPr>
          <p:cNvCxnSpPr>
            <a:cxnSpLocks/>
            <a:stCxn id="17" idx="6"/>
            <a:endCxn id="46" idx="2"/>
          </p:cNvCxnSpPr>
          <p:nvPr/>
        </p:nvCxnSpPr>
        <p:spPr>
          <a:xfrm>
            <a:off x="7631983" y="3532094"/>
            <a:ext cx="541834" cy="22340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A620E43-7C86-47A3-919F-4AE236AFD42B}"/>
              </a:ext>
            </a:extLst>
          </p:cNvPr>
          <p:cNvCxnSpPr/>
          <p:nvPr/>
        </p:nvCxnSpPr>
        <p:spPr>
          <a:xfrm>
            <a:off x="8650610" y="3532094"/>
            <a:ext cx="54183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B646DFE-2564-4922-82B9-2C1BABFEAA55}"/>
              </a:ext>
            </a:extLst>
          </p:cNvPr>
          <p:cNvCxnSpPr>
            <a:cxnSpLocks/>
          </p:cNvCxnSpPr>
          <p:nvPr/>
        </p:nvCxnSpPr>
        <p:spPr>
          <a:xfrm flipV="1">
            <a:off x="8650610" y="2415168"/>
            <a:ext cx="541834" cy="11169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15778A1-2802-4348-8686-A41C60D470D8}"/>
              </a:ext>
            </a:extLst>
          </p:cNvPr>
          <p:cNvCxnSpPr>
            <a:cxnSpLocks/>
          </p:cNvCxnSpPr>
          <p:nvPr/>
        </p:nvCxnSpPr>
        <p:spPr>
          <a:xfrm>
            <a:off x="8650610" y="3532094"/>
            <a:ext cx="541834" cy="11170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B232AB5-57D9-48D9-9FC4-EFE552DE21DF}"/>
              </a:ext>
            </a:extLst>
          </p:cNvPr>
          <p:cNvCxnSpPr>
            <a:cxnSpLocks/>
          </p:cNvCxnSpPr>
          <p:nvPr/>
        </p:nvCxnSpPr>
        <p:spPr>
          <a:xfrm>
            <a:off x="8650610" y="3532094"/>
            <a:ext cx="541834" cy="22340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278245C-77B7-4BAB-A9C2-F58A20D08085}"/>
              </a:ext>
            </a:extLst>
          </p:cNvPr>
          <p:cNvCxnSpPr>
            <a:stCxn id="16" idx="6"/>
            <a:endCxn id="47" idx="2"/>
          </p:cNvCxnSpPr>
          <p:nvPr/>
        </p:nvCxnSpPr>
        <p:spPr>
          <a:xfrm>
            <a:off x="7631983" y="4649138"/>
            <a:ext cx="54183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562F06F-CFAF-4BB1-AAB0-1DE779A9313A}"/>
              </a:ext>
            </a:extLst>
          </p:cNvPr>
          <p:cNvCxnSpPr>
            <a:cxnSpLocks/>
            <a:stCxn id="16" idx="6"/>
            <a:endCxn id="49" idx="2"/>
          </p:cNvCxnSpPr>
          <p:nvPr/>
        </p:nvCxnSpPr>
        <p:spPr>
          <a:xfrm flipV="1">
            <a:off x="7631983" y="2415168"/>
            <a:ext cx="541834" cy="223397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48CDA67-6E93-4E9A-9E2A-0C8B149D9F43}"/>
              </a:ext>
            </a:extLst>
          </p:cNvPr>
          <p:cNvCxnSpPr>
            <a:cxnSpLocks/>
            <a:stCxn id="16" idx="6"/>
            <a:endCxn id="48" idx="2"/>
          </p:cNvCxnSpPr>
          <p:nvPr/>
        </p:nvCxnSpPr>
        <p:spPr>
          <a:xfrm flipV="1">
            <a:off x="7631983" y="3532094"/>
            <a:ext cx="541834" cy="11170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9EE1B96-D3B3-42C2-9570-FE052C18D7ED}"/>
              </a:ext>
            </a:extLst>
          </p:cNvPr>
          <p:cNvCxnSpPr>
            <a:cxnSpLocks/>
            <a:stCxn id="16" idx="6"/>
            <a:endCxn id="46" idx="2"/>
          </p:cNvCxnSpPr>
          <p:nvPr/>
        </p:nvCxnSpPr>
        <p:spPr>
          <a:xfrm>
            <a:off x="7631983" y="4649138"/>
            <a:ext cx="541834" cy="11170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7CEB8AD5-CFAC-4E29-8DCB-AD6896AC08ED}"/>
              </a:ext>
            </a:extLst>
          </p:cNvPr>
          <p:cNvCxnSpPr/>
          <p:nvPr/>
        </p:nvCxnSpPr>
        <p:spPr>
          <a:xfrm>
            <a:off x="8654735" y="4649138"/>
            <a:ext cx="54183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4B66621-2160-47BC-8795-EDA4351D16C1}"/>
              </a:ext>
            </a:extLst>
          </p:cNvPr>
          <p:cNvCxnSpPr>
            <a:cxnSpLocks/>
          </p:cNvCxnSpPr>
          <p:nvPr/>
        </p:nvCxnSpPr>
        <p:spPr>
          <a:xfrm flipV="1">
            <a:off x="8654735" y="2415168"/>
            <a:ext cx="541834" cy="223397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1E292C5-AD90-4B00-9395-DE08980B819A}"/>
              </a:ext>
            </a:extLst>
          </p:cNvPr>
          <p:cNvCxnSpPr>
            <a:cxnSpLocks/>
          </p:cNvCxnSpPr>
          <p:nvPr/>
        </p:nvCxnSpPr>
        <p:spPr>
          <a:xfrm flipV="1">
            <a:off x="8654735" y="3532094"/>
            <a:ext cx="541834" cy="11170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1555F81-63FB-4917-B697-36D20340992D}"/>
              </a:ext>
            </a:extLst>
          </p:cNvPr>
          <p:cNvCxnSpPr>
            <a:cxnSpLocks/>
          </p:cNvCxnSpPr>
          <p:nvPr/>
        </p:nvCxnSpPr>
        <p:spPr>
          <a:xfrm>
            <a:off x="8654735" y="4649138"/>
            <a:ext cx="541834" cy="11170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52A71AAA-2C0B-4B10-938F-888F4FD97B03}"/>
              </a:ext>
            </a:extLst>
          </p:cNvPr>
          <p:cNvCxnSpPr>
            <a:stCxn id="15" idx="6"/>
            <a:endCxn id="46" idx="2"/>
          </p:cNvCxnSpPr>
          <p:nvPr/>
        </p:nvCxnSpPr>
        <p:spPr>
          <a:xfrm>
            <a:off x="7631983" y="5766182"/>
            <a:ext cx="54183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D804CF4-AEB4-45EC-94C3-BE37FDB3EFF5}"/>
              </a:ext>
            </a:extLst>
          </p:cNvPr>
          <p:cNvCxnSpPr>
            <a:cxnSpLocks/>
            <a:stCxn id="15" idx="6"/>
            <a:endCxn id="47" idx="2"/>
          </p:cNvCxnSpPr>
          <p:nvPr/>
        </p:nvCxnSpPr>
        <p:spPr>
          <a:xfrm flipV="1">
            <a:off x="7631983" y="4649138"/>
            <a:ext cx="541834" cy="11170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04F99F4-2367-4A2A-BB6D-4CEBCFED0360}"/>
              </a:ext>
            </a:extLst>
          </p:cNvPr>
          <p:cNvCxnSpPr>
            <a:cxnSpLocks/>
            <a:stCxn id="15" idx="6"/>
            <a:endCxn id="48" idx="2"/>
          </p:cNvCxnSpPr>
          <p:nvPr/>
        </p:nvCxnSpPr>
        <p:spPr>
          <a:xfrm flipV="1">
            <a:off x="7631983" y="3532094"/>
            <a:ext cx="541834" cy="22340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EDB83EC9-2F2F-4448-8A89-E96D60C5A00C}"/>
              </a:ext>
            </a:extLst>
          </p:cNvPr>
          <p:cNvCxnSpPr>
            <a:cxnSpLocks/>
            <a:stCxn id="15" idx="6"/>
            <a:endCxn id="49" idx="2"/>
          </p:cNvCxnSpPr>
          <p:nvPr/>
        </p:nvCxnSpPr>
        <p:spPr>
          <a:xfrm flipV="1">
            <a:off x="7631983" y="2415168"/>
            <a:ext cx="541834" cy="33510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45CF88B7-52B1-4FF3-B43C-39552ED8C9A4}"/>
              </a:ext>
            </a:extLst>
          </p:cNvPr>
          <p:cNvCxnSpPr/>
          <p:nvPr/>
        </p:nvCxnSpPr>
        <p:spPr>
          <a:xfrm>
            <a:off x="8671149" y="5766181"/>
            <a:ext cx="54183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E7BEC0A0-C7FA-4CA5-8C2A-75C074F8000A}"/>
              </a:ext>
            </a:extLst>
          </p:cNvPr>
          <p:cNvCxnSpPr>
            <a:cxnSpLocks/>
          </p:cNvCxnSpPr>
          <p:nvPr/>
        </p:nvCxnSpPr>
        <p:spPr>
          <a:xfrm flipV="1">
            <a:off x="8671149" y="4649137"/>
            <a:ext cx="541834" cy="11170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5CFC4A6-F38F-4067-B31B-7A1E02539205}"/>
              </a:ext>
            </a:extLst>
          </p:cNvPr>
          <p:cNvCxnSpPr>
            <a:cxnSpLocks/>
          </p:cNvCxnSpPr>
          <p:nvPr/>
        </p:nvCxnSpPr>
        <p:spPr>
          <a:xfrm flipV="1">
            <a:off x="8671149" y="3532093"/>
            <a:ext cx="541834" cy="22340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3CDB3DB8-11DF-42CA-B913-16B91EA8566D}"/>
              </a:ext>
            </a:extLst>
          </p:cNvPr>
          <p:cNvCxnSpPr>
            <a:cxnSpLocks/>
          </p:cNvCxnSpPr>
          <p:nvPr/>
        </p:nvCxnSpPr>
        <p:spPr>
          <a:xfrm flipV="1">
            <a:off x="8637264" y="2415167"/>
            <a:ext cx="541834" cy="33510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Oval 113">
            <a:extLst>
              <a:ext uri="{FF2B5EF4-FFF2-40B4-BE49-F238E27FC236}">
                <a16:creationId xmlns:a16="http://schemas.microsoft.com/office/drawing/2014/main" id="{35806D69-2C28-45D8-B275-7316BA13EB35}"/>
              </a:ext>
            </a:extLst>
          </p:cNvPr>
          <p:cNvSpPr/>
          <p:nvPr/>
        </p:nvSpPr>
        <p:spPr>
          <a:xfrm>
            <a:off x="10186830" y="4464471"/>
            <a:ext cx="450295" cy="36933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3E1D9EA4-7C2A-48C0-ACF7-7FE9DE9E66B1}"/>
              </a:ext>
            </a:extLst>
          </p:cNvPr>
          <p:cNvSpPr/>
          <p:nvPr/>
        </p:nvSpPr>
        <p:spPr>
          <a:xfrm>
            <a:off x="10186830" y="3347427"/>
            <a:ext cx="450295" cy="36933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61A50A8-DE7D-4B52-94AA-DD65A848EDFA}"/>
              </a:ext>
            </a:extLst>
          </p:cNvPr>
          <p:cNvCxnSpPr>
            <a:stCxn id="44" idx="6"/>
            <a:endCxn id="115" idx="2"/>
          </p:cNvCxnSpPr>
          <p:nvPr/>
        </p:nvCxnSpPr>
        <p:spPr>
          <a:xfrm flipV="1">
            <a:off x="9685735" y="3532093"/>
            <a:ext cx="501095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2F32B15B-1794-4807-A66F-F052944FC480}"/>
              </a:ext>
            </a:extLst>
          </p:cNvPr>
          <p:cNvCxnSpPr>
            <a:cxnSpLocks/>
            <a:stCxn id="44" idx="6"/>
            <a:endCxn id="114" idx="2"/>
          </p:cNvCxnSpPr>
          <p:nvPr/>
        </p:nvCxnSpPr>
        <p:spPr>
          <a:xfrm>
            <a:off x="9685735" y="3532094"/>
            <a:ext cx="501095" cy="111704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8E8E7FD4-3CB2-49A6-B2DE-605FA7C37EE7}"/>
              </a:ext>
            </a:extLst>
          </p:cNvPr>
          <p:cNvCxnSpPr>
            <a:cxnSpLocks/>
            <a:stCxn id="45" idx="6"/>
            <a:endCxn id="115" idx="2"/>
          </p:cNvCxnSpPr>
          <p:nvPr/>
        </p:nvCxnSpPr>
        <p:spPr>
          <a:xfrm>
            <a:off x="9685735" y="2415168"/>
            <a:ext cx="501095" cy="111692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F028CCD-4B32-4665-BACB-F792543D4CFF}"/>
              </a:ext>
            </a:extLst>
          </p:cNvPr>
          <p:cNvCxnSpPr>
            <a:cxnSpLocks/>
            <a:stCxn id="45" idx="6"/>
            <a:endCxn id="114" idx="2"/>
          </p:cNvCxnSpPr>
          <p:nvPr/>
        </p:nvCxnSpPr>
        <p:spPr>
          <a:xfrm>
            <a:off x="9685735" y="2415168"/>
            <a:ext cx="501095" cy="223396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BE4E2B2E-E24A-4652-8A2E-F8A796D381B9}"/>
              </a:ext>
            </a:extLst>
          </p:cNvPr>
          <p:cNvCxnSpPr>
            <a:cxnSpLocks/>
            <a:stCxn id="43" idx="6"/>
            <a:endCxn id="114" idx="2"/>
          </p:cNvCxnSpPr>
          <p:nvPr/>
        </p:nvCxnSpPr>
        <p:spPr>
          <a:xfrm flipV="1">
            <a:off x="9685735" y="4649137"/>
            <a:ext cx="501095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24A2077-333E-4298-AB55-21D0B28670D3}"/>
              </a:ext>
            </a:extLst>
          </p:cNvPr>
          <p:cNvCxnSpPr>
            <a:cxnSpLocks/>
            <a:stCxn id="42" idx="6"/>
            <a:endCxn id="115" idx="2"/>
          </p:cNvCxnSpPr>
          <p:nvPr/>
        </p:nvCxnSpPr>
        <p:spPr>
          <a:xfrm flipV="1">
            <a:off x="9685735" y="3532093"/>
            <a:ext cx="501095" cy="223408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EA8011F-B424-4709-BCA1-EDC26A08051B}"/>
              </a:ext>
            </a:extLst>
          </p:cNvPr>
          <p:cNvCxnSpPr>
            <a:cxnSpLocks/>
            <a:stCxn id="43" idx="6"/>
            <a:endCxn id="115" idx="2"/>
          </p:cNvCxnSpPr>
          <p:nvPr/>
        </p:nvCxnSpPr>
        <p:spPr>
          <a:xfrm flipV="1">
            <a:off x="9685735" y="3532093"/>
            <a:ext cx="501095" cy="11170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5B6761DD-871D-4C75-BC0E-A2D6B2EAB8A0}"/>
              </a:ext>
            </a:extLst>
          </p:cNvPr>
          <p:cNvCxnSpPr>
            <a:cxnSpLocks/>
            <a:stCxn id="42" idx="6"/>
            <a:endCxn id="114" idx="2"/>
          </p:cNvCxnSpPr>
          <p:nvPr/>
        </p:nvCxnSpPr>
        <p:spPr>
          <a:xfrm flipV="1">
            <a:off x="9685735" y="4649137"/>
            <a:ext cx="501095" cy="11170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3812FF96-3C3A-440C-BABB-AC6CABF1E520}"/>
              </a:ext>
            </a:extLst>
          </p:cNvPr>
          <p:cNvSpPr txBox="1"/>
          <p:nvPr/>
        </p:nvSpPr>
        <p:spPr>
          <a:xfrm>
            <a:off x="5646444" y="5992601"/>
            <a:ext cx="134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Input layer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1874845-3A45-4510-9A0B-AF1AD00268B9}"/>
              </a:ext>
            </a:extLst>
          </p:cNvPr>
          <p:cNvSpPr txBox="1"/>
          <p:nvPr/>
        </p:nvSpPr>
        <p:spPr>
          <a:xfrm>
            <a:off x="7406835" y="6177267"/>
            <a:ext cx="203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Hidden layers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B10931BF-5BD7-4520-9915-90387BE5ADEE}"/>
              </a:ext>
            </a:extLst>
          </p:cNvPr>
          <p:cNvSpPr txBox="1"/>
          <p:nvPr/>
        </p:nvSpPr>
        <p:spPr>
          <a:xfrm>
            <a:off x="9818442" y="6044791"/>
            <a:ext cx="1377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Output layer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39320E19-B835-464C-9032-2418E8E2BDFF}"/>
              </a:ext>
            </a:extLst>
          </p:cNvPr>
          <p:cNvSpPr txBox="1"/>
          <p:nvPr/>
        </p:nvSpPr>
        <p:spPr>
          <a:xfrm>
            <a:off x="7655164" y="1812090"/>
            <a:ext cx="1937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2. FINE TUNING</a:t>
            </a:r>
          </a:p>
        </p:txBody>
      </p: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032BBF81-219B-4C03-BDB5-7DCABED36232}"/>
              </a:ext>
            </a:extLst>
          </p:cNvPr>
          <p:cNvCxnSpPr>
            <a:cxnSpLocks/>
          </p:cNvCxnSpPr>
          <p:nvPr/>
        </p:nvCxnSpPr>
        <p:spPr>
          <a:xfrm flipH="1">
            <a:off x="10711682" y="3532093"/>
            <a:ext cx="54864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0BC31A82-A4D7-4958-A5D1-FF4B6A68CA1C}"/>
              </a:ext>
            </a:extLst>
          </p:cNvPr>
          <p:cNvCxnSpPr>
            <a:cxnSpLocks/>
          </p:cNvCxnSpPr>
          <p:nvPr/>
        </p:nvCxnSpPr>
        <p:spPr>
          <a:xfrm flipH="1">
            <a:off x="10711682" y="4623737"/>
            <a:ext cx="54864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Box 214">
            <a:extLst>
              <a:ext uri="{FF2B5EF4-FFF2-40B4-BE49-F238E27FC236}">
                <a16:creationId xmlns:a16="http://schemas.microsoft.com/office/drawing/2014/main" id="{B388DAAD-5BDA-4BB0-8568-797A6A2AF56F}"/>
              </a:ext>
            </a:extLst>
          </p:cNvPr>
          <p:cNvSpPr txBox="1"/>
          <p:nvPr/>
        </p:nvSpPr>
        <p:spPr>
          <a:xfrm>
            <a:off x="11428790" y="3716759"/>
            <a:ext cx="461665" cy="932374"/>
          </a:xfrm>
          <a:prstGeom prst="rect">
            <a:avLst/>
          </a:prstGeom>
          <a:noFill/>
        </p:spPr>
        <p:txBody>
          <a:bodyPr vert="vert" wrap="square" rtlCol="0" anchor="ctr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  Labels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31F6B14-DBD9-40B9-A97E-240720D5A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55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" dur="5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" dur="5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5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5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5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5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5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6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1" dur="50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2" dur="50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50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50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6" dur="50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7" dur="50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50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1" dur="50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2" dur="50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50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8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9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3" dur="50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4" dur="50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50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50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8" dur="50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9" dur="50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3" dur="50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4" dur="50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50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500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8" dur="500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9" dur="500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500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50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3" dur="50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4" dur="50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50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7" dur="50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8" dur="50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9" dur="50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2" dur="50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3" dur="50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4" dur="50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50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9" dur="50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0" dur="50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1" dur="50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500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5" dur="500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6" dur="500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500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50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0" dur="50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1" dur="50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50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4" dur="500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5" dur="500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6" dur="500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500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9" dur="500" autoRev="1" fill="remove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0" dur="500" autoRev="1" fill="remove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1" dur="500" autoRev="1" fill="remove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500" autoRev="1" fill="remove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4" dur="500" autoRev="1" fill="remove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5" dur="500" autoRev="1" fill="remove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6" dur="500" autoRev="1" fill="remove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500" autoRev="1" fill="remove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1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1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1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21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6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7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7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8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8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9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99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04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7" grpId="0"/>
      <p:bldP spid="7" grpId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114" grpId="0" animBg="1"/>
      <p:bldP spid="114" grpId="1" animBg="1"/>
      <p:bldP spid="115" grpId="0" animBg="1"/>
      <p:bldP spid="115" grpId="1" animBg="1"/>
      <p:bldP spid="209" grpId="0"/>
      <p:bldP spid="2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EE37193-64B4-4284-8E70-2395297095C5}"/>
                  </a:ext>
                </a:extLst>
              </p:cNvPr>
              <p:cNvSpPr txBox="1"/>
              <p:nvPr/>
            </p:nvSpPr>
            <p:spPr>
              <a:xfrm>
                <a:off x="908574" y="1557014"/>
                <a:ext cx="10629900" cy="3990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N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N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N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2000" dirty="0">
                    <a:solidFill>
                      <a:schemeClr val="bg1"/>
                    </a:solidFill>
                  </a:rPr>
                  <a:t>During unsupervised learning the weights of each RBM is updated as follows,</a:t>
                </a:r>
              </a:p>
              <a:p>
                <a:pPr algn="ctr"/>
                <a:endParaRPr lang="en-IN" sz="2000" dirty="0"/>
              </a:p>
              <a:p>
                <a:pPr algn="ctr"/>
                <a:r>
                  <a:rPr lang="en-IN" sz="2000" dirty="0">
                    <a:solidFill>
                      <a:schemeClr val="bg1"/>
                    </a:solidFill>
                  </a:rPr>
                  <a:t>∆w=ϵ(&lt;v</a:t>
                </a:r>
                <a:r>
                  <a:rPr lang="en-IN" sz="2000" baseline="-25000" dirty="0">
                    <a:solidFill>
                      <a:schemeClr val="bg1"/>
                    </a:solidFill>
                  </a:rPr>
                  <a:t>i</a:t>
                </a:r>
                <a:r>
                  <a:rPr lang="en-IN" sz="2000" dirty="0">
                    <a:solidFill>
                      <a:schemeClr val="bg1"/>
                    </a:solidFill>
                  </a:rPr>
                  <a:t>h</a:t>
                </a:r>
                <a:r>
                  <a:rPr lang="en-IN" sz="2000" baseline="-25000" dirty="0">
                    <a:solidFill>
                      <a:schemeClr val="bg1"/>
                    </a:solidFill>
                  </a:rPr>
                  <a:t>j</a:t>
                </a:r>
                <a:r>
                  <a:rPr lang="en-IN" sz="2000" dirty="0">
                    <a:solidFill>
                      <a:schemeClr val="bg1"/>
                    </a:solidFill>
                  </a:rPr>
                  <a:t>&gt;</a:t>
                </a:r>
                <a:r>
                  <a:rPr lang="en-IN" sz="2000" baseline="-25000" dirty="0">
                    <a:solidFill>
                      <a:schemeClr val="bg1"/>
                    </a:solidFill>
                  </a:rPr>
                  <a:t>data</a:t>
                </a:r>
                <a:r>
                  <a:rPr lang="en-IN" sz="2000" dirty="0">
                    <a:solidFill>
                      <a:schemeClr val="bg1"/>
                    </a:solidFill>
                  </a:rPr>
                  <a:t> - &lt;v</a:t>
                </a:r>
                <a:r>
                  <a:rPr lang="en-IN" sz="2000" baseline="-25000" dirty="0">
                    <a:solidFill>
                      <a:schemeClr val="bg1"/>
                    </a:solidFill>
                  </a:rPr>
                  <a:t>i</a:t>
                </a:r>
                <a:r>
                  <a:rPr lang="en-IN" sz="2000" dirty="0">
                    <a:solidFill>
                      <a:schemeClr val="bg1"/>
                    </a:solidFill>
                  </a:rPr>
                  <a:t>h</a:t>
                </a:r>
                <a:r>
                  <a:rPr lang="en-IN" sz="2000" baseline="-25000" dirty="0">
                    <a:solidFill>
                      <a:schemeClr val="bg1"/>
                    </a:solidFill>
                  </a:rPr>
                  <a:t>j</a:t>
                </a:r>
                <a:r>
                  <a:rPr lang="en-IN" sz="2000" dirty="0">
                    <a:solidFill>
                      <a:schemeClr val="bg1"/>
                    </a:solidFill>
                  </a:rPr>
                  <a:t> &gt;</a:t>
                </a:r>
                <a:r>
                  <a:rPr lang="en-IN" sz="2000" baseline="-25000" dirty="0">
                    <a:solidFill>
                      <a:schemeClr val="bg1"/>
                    </a:solidFill>
                  </a:rPr>
                  <a:t>model</a:t>
                </a:r>
                <a:r>
                  <a:rPr lang="en-IN" sz="2000" dirty="0">
                    <a:solidFill>
                      <a:schemeClr val="bg1"/>
                    </a:solidFill>
                  </a:rPr>
                  <a:t>)</a:t>
                </a:r>
              </a:p>
              <a:p>
                <a:endParaRPr lang="en-IN" sz="2000" dirty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000" dirty="0">
                    <a:solidFill>
                      <a:schemeClr val="bg1"/>
                    </a:solidFill>
                  </a:rPr>
                  <a:t>Supervised fine tuning is realized by the following loss function between the input data and the reconstructed data,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N" sz="2000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IN" sz="2000" dirty="0">
                    <a:solidFill>
                      <a:schemeClr val="bg1"/>
                    </a:solidFill>
                  </a:rPr>
                  <a:t>L (x, x’) = ||x-x’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</m:e>
                      <m:sub>
                        <m:r>
                          <a:rPr lang="en-I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I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IN" sz="2000" dirty="0">
                  <a:solidFill>
                    <a:schemeClr val="bg1"/>
                  </a:solidFill>
                </a:endParaRPr>
              </a:p>
              <a:p>
                <a:pPr algn="ctr"/>
                <a:endParaRPr lang="en-IN" sz="2000" dirty="0">
                  <a:solidFill>
                    <a:schemeClr val="bg1"/>
                  </a:solidFill>
                </a:endParaRPr>
              </a:p>
              <a:p>
                <a:pPr algn="ctr"/>
                <a:endParaRPr lang="en-IN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EE37193-64B4-4284-8E70-239529709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574" y="1557014"/>
                <a:ext cx="10629900" cy="3990195"/>
              </a:xfrm>
              <a:prstGeom prst="rect">
                <a:avLst/>
              </a:prstGeom>
              <a:blipFill>
                <a:blip r:embed="rId2"/>
                <a:stretch>
                  <a:fillRect l="-5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A97432-63E8-4457-97B0-578BDE657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414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7446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4.  </a:t>
            </a:r>
            <a:r>
              <a:rPr lang="en-US" u="sng" dirty="0"/>
              <a:t>VIDEO-BASED EXPRESSION CLASSIFICATION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721907-9FEB-4984-AADF-905109929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5B72B4-BC77-4A5C-980F-C1B4330F1462}"/>
              </a:ext>
            </a:extLst>
          </p:cNvPr>
          <p:cNvSpPr txBox="1"/>
          <p:nvPr/>
        </p:nvSpPr>
        <p:spPr>
          <a:xfrm>
            <a:off x="1259840" y="2736734"/>
            <a:ext cx="60248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Output of the last hidden layer represent the jointly learned spatio-temporal feature representation.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Apply average pooling on all divided segments-fixed length global video feature representation.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Adopt linear SVM classifier</a:t>
            </a:r>
            <a:r>
              <a:rPr lang="en-IN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5326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B7049-30DD-4F9E-8F61-A2B656851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45780-0779-4316-A456-8DD0FAD12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2077375"/>
            <a:ext cx="11029615" cy="2636668"/>
          </a:xfrm>
        </p:spPr>
        <p:txBody>
          <a:bodyPr/>
          <a:lstStyle/>
          <a:p>
            <a:pPr marL="0" indent="0">
              <a:buNone/>
            </a:pPr>
            <a:endParaRPr lang="en-IN" sz="2400" u="sng" dirty="0"/>
          </a:p>
          <a:p>
            <a:pPr marL="0" indent="0">
              <a:buNone/>
            </a:pPr>
            <a:endParaRPr lang="en-IN" u="sng" dirty="0"/>
          </a:p>
          <a:p>
            <a:pPr marL="0" indent="0">
              <a:buNone/>
            </a:pPr>
            <a:endParaRPr lang="en-IN" u="sng" dirty="0"/>
          </a:p>
          <a:p>
            <a:pPr marL="0" indent="0">
              <a:buNone/>
            </a:pPr>
            <a:endParaRPr lang="en-IN" u="sng" dirty="0"/>
          </a:p>
          <a:p>
            <a:pPr marL="0" indent="0">
              <a:buNone/>
            </a:pPr>
            <a:endParaRPr lang="en-IN" u="sng" dirty="0"/>
          </a:p>
          <a:p>
            <a:pPr marL="0" indent="0">
              <a:buNone/>
            </a:pPr>
            <a:endParaRPr lang="en-IN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7BD82-B590-43DE-8F6A-2BF6458BB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7A6BE4-5669-43C0-B2CF-5BBFC462B2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233"/>
          <a:stretch/>
        </p:blipFill>
        <p:spPr>
          <a:xfrm>
            <a:off x="180270" y="3022847"/>
            <a:ext cx="3952385" cy="2119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D17637-6373-4C54-A903-D36AC818D2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151"/>
          <a:stretch/>
        </p:blipFill>
        <p:spPr>
          <a:xfrm>
            <a:off x="4374869" y="3022847"/>
            <a:ext cx="3952385" cy="20526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E1A3B1-A4CA-4371-ACA3-2423156052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985"/>
          <a:stretch/>
        </p:blipFill>
        <p:spPr>
          <a:xfrm>
            <a:off x="8455592" y="3022847"/>
            <a:ext cx="3556135" cy="20526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668124-FE79-4D25-B49E-9BCFBB76327A}"/>
              </a:ext>
            </a:extLst>
          </p:cNvPr>
          <p:cNvSpPr txBox="1"/>
          <p:nvPr/>
        </p:nvSpPr>
        <p:spPr>
          <a:xfrm>
            <a:off x="581191" y="5317724"/>
            <a:ext cx="3316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tx2"/>
                </a:solidFill>
              </a:rPr>
              <a:t>BAUM-1s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D9E96A-7B5C-4A19-92BD-9B47CC41BBC4}"/>
              </a:ext>
            </a:extLst>
          </p:cNvPr>
          <p:cNvSpPr txBox="1"/>
          <p:nvPr/>
        </p:nvSpPr>
        <p:spPr>
          <a:xfrm>
            <a:off x="5104660" y="5351738"/>
            <a:ext cx="2814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tx2"/>
                </a:solidFill>
              </a:rPr>
              <a:t>RML dataset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33FD91-55DC-4D98-B6E8-5B9B2B66D11B}"/>
              </a:ext>
            </a:extLst>
          </p:cNvPr>
          <p:cNvSpPr txBox="1"/>
          <p:nvPr/>
        </p:nvSpPr>
        <p:spPr>
          <a:xfrm>
            <a:off x="9028590" y="5351738"/>
            <a:ext cx="2814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tx2"/>
                </a:solidFill>
              </a:rPr>
              <a:t>MMI Dataset</a:t>
            </a:r>
          </a:p>
        </p:txBody>
      </p:sp>
    </p:spTree>
    <p:extLst>
      <p:ext uri="{BB962C8B-B14F-4D97-AF65-F5344CB8AC3E}">
        <p14:creationId xmlns:p14="http://schemas.microsoft.com/office/powerpoint/2010/main" val="2499966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 AND ANALYSIS</a:t>
            </a:r>
          </a:p>
        </p:txBody>
      </p:sp>
      <p:pic>
        <p:nvPicPr>
          <p:cNvPr id="11" name="Content Placeholder 4" descr="Charts">
            <a:extLst>
              <a:ext uri="{FF2B5EF4-FFF2-40B4-BE49-F238E27FC236}">
                <a16:creationId xmlns:a16="http://schemas.microsoft.com/office/drawing/2014/main" id="{47D9BE16-119C-43B2-9AE6-18C4A150C0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1025" y="2231480"/>
            <a:ext cx="5422900" cy="3625353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3D7AD-825B-4876-A84C-828733CEDF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/>
              <a:t>PERFORMANCE OF DIFFERENT DBN STRUCTURES</a:t>
            </a:r>
          </a:p>
          <a:p>
            <a:r>
              <a:rPr lang="en-IN" dirty="0"/>
              <a:t>ADVANTAGE OF FUSING SPATIO-TEMPORAL FEATURES WITH DBN</a:t>
            </a:r>
          </a:p>
          <a:p>
            <a:r>
              <a:rPr lang="en-IN" dirty="0"/>
              <a:t>RECOGNITION PERFORMANCE OF EACH FACIAL EXPRESSION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0B856-4E54-4E53-AEFD-902C71FBC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483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06CF6-F27D-452B-B6F6-881C1139C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 AND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771E7-004E-4149-A2CF-5F00283E5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8374" y="2059247"/>
            <a:ext cx="5087075" cy="536005"/>
          </a:xfrm>
        </p:spPr>
        <p:txBody>
          <a:bodyPr/>
          <a:lstStyle/>
          <a:p>
            <a:r>
              <a:rPr lang="en-IN" u="sng" dirty="0"/>
              <a:t>Verify performance of different DBNs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309D989-2DD8-4409-A227-CD94F7C1CC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1" t="12226" r="870"/>
          <a:stretch/>
        </p:blipFill>
        <p:spPr>
          <a:xfrm>
            <a:off x="6818051" y="2936508"/>
            <a:ext cx="4048217" cy="2449909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460018-65CC-4492-80AD-4AEDF1D51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6026E59-95CF-434F-9C0F-EA78214554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1192" y="2936509"/>
            <a:ext cx="5393100" cy="2934999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The performance of three DBN structures have been compared.</a:t>
            </a:r>
          </a:p>
          <a:p>
            <a:pPr lvl="0"/>
            <a:r>
              <a:rPr lang="en-IN" dirty="0"/>
              <a:t>DBN-1(8192-4096-6)</a:t>
            </a:r>
          </a:p>
          <a:p>
            <a:pPr lvl="0"/>
            <a:r>
              <a:rPr lang="en-IN" dirty="0"/>
              <a:t>DBN-2(8192-4096-2048-6)</a:t>
            </a:r>
          </a:p>
          <a:p>
            <a:pPr lvl="0"/>
            <a:r>
              <a:rPr lang="en-IN" dirty="0"/>
              <a:t>DBN-3(8192-4096-2048-1024-6)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95DB96-5DB1-4569-AFE2-ABEDA600A3CF}"/>
              </a:ext>
            </a:extLst>
          </p:cNvPr>
          <p:cNvSpPr txBox="1"/>
          <p:nvPr/>
        </p:nvSpPr>
        <p:spPr>
          <a:xfrm>
            <a:off x="7027646" y="5517388"/>
            <a:ext cx="3629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tx2"/>
                </a:solidFill>
              </a:rPr>
              <a:t>Accuracy (%) of different structures of DBN</a:t>
            </a:r>
          </a:p>
        </p:txBody>
      </p:sp>
    </p:spTree>
    <p:extLst>
      <p:ext uri="{BB962C8B-B14F-4D97-AF65-F5344CB8AC3E}">
        <p14:creationId xmlns:p14="http://schemas.microsoft.com/office/powerpoint/2010/main" val="102638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06CF6-F27D-452B-B6F6-881C1139C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 AND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771E7-004E-4149-A2CF-5F00283E5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2" y="2668506"/>
            <a:ext cx="5393100" cy="536005"/>
          </a:xfrm>
        </p:spPr>
        <p:txBody>
          <a:bodyPr/>
          <a:lstStyle/>
          <a:p>
            <a:r>
              <a:rPr lang="en-IN" u="sng" dirty="0"/>
              <a:t>Verify advantage of fusing spatio-temporal features with DBN</a:t>
            </a:r>
            <a:endParaRPr lang="en-IN" dirty="0"/>
          </a:p>
          <a:p>
            <a:endParaRPr lang="en-IN" u="sng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309D989-2DD8-4409-A227-CD94F7C1CC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8834" r="1027"/>
          <a:stretch/>
        </p:blipFill>
        <p:spPr>
          <a:xfrm>
            <a:off x="6844683" y="2802272"/>
            <a:ext cx="4279037" cy="2290439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460018-65CC-4492-80AD-4AEDF1D51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6026E59-95CF-434F-9C0F-EA78214554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1192" y="2936509"/>
            <a:ext cx="5393100" cy="29349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000" dirty="0"/>
              <a:t>The performance of four methods have been taken into consideration.</a:t>
            </a:r>
          </a:p>
          <a:p>
            <a:pPr lvl="0"/>
            <a:r>
              <a:rPr lang="en-IN" sz="2000" dirty="0"/>
              <a:t>Single spatial CNN features</a:t>
            </a:r>
          </a:p>
          <a:p>
            <a:pPr lvl="0"/>
            <a:r>
              <a:rPr lang="en-IN" sz="2000" dirty="0"/>
              <a:t>Single temporal CNN features</a:t>
            </a:r>
          </a:p>
          <a:p>
            <a:pPr lvl="0"/>
            <a:r>
              <a:rPr lang="en-IN" sz="2000" dirty="0"/>
              <a:t>Score-level fusion based on spatio-temporal CNN features</a:t>
            </a:r>
          </a:p>
          <a:p>
            <a:pPr lvl="0"/>
            <a:r>
              <a:rPr lang="en-IN" sz="2000" dirty="0"/>
              <a:t>DBN fusion based on spatio-temporal CNN features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805AB-F14B-43D3-BAA6-B3F594D8627A}"/>
              </a:ext>
            </a:extLst>
          </p:cNvPr>
          <p:cNvSpPr txBox="1"/>
          <p:nvPr/>
        </p:nvSpPr>
        <p:spPr>
          <a:xfrm>
            <a:off x="7342295" y="5216646"/>
            <a:ext cx="3781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tx2"/>
                </a:solidFill>
              </a:rPr>
              <a:t>Accuracy (%) of different learned deep features</a:t>
            </a:r>
          </a:p>
        </p:txBody>
      </p:sp>
    </p:spTree>
    <p:extLst>
      <p:ext uri="{BB962C8B-B14F-4D97-AF65-F5344CB8AC3E}">
        <p14:creationId xmlns:p14="http://schemas.microsoft.com/office/powerpoint/2010/main" val="3570823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06CF6-F27D-452B-B6F6-881C1139C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 AND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771E7-004E-4149-A2CF-5F00283E5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2" y="2668506"/>
            <a:ext cx="5393100" cy="536005"/>
          </a:xfrm>
        </p:spPr>
        <p:txBody>
          <a:bodyPr/>
          <a:lstStyle/>
          <a:p>
            <a:r>
              <a:rPr lang="en-IN" u="sng" dirty="0"/>
              <a:t>Verify recognition performance of each facial expression</a:t>
            </a:r>
            <a:endParaRPr lang="en-IN" dirty="0"/>
          </a:p>
          <a:p>
            <a:endParaRPr lang="en-IN" u="sng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460018-65CC-4492-80AD-4AEDF1D51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99CBA9-78AC-457F-8960-449C20EE4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766"/>
          <a:stretch/>
        </p:blipFill>
        <p:spPr>
          <a:xfrm>
            <a:off x="118628" y="3064325"/>
            <a:ext cx="3762504" cy="29938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813602-14B9-4F97-866B-62FFE79F02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157"/>
          <a:stretch/>
        </p:blipFill>
        <p:spPr>
          <a:xfrm>
            <a:off x="4265434" y="3064325"/>
            <a:ext cx="3762504" cy="28918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2D1C29-CDD9-4489-A907-68464D2342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16" b="13157"/>
          <a:stretch/>
        </p:blipFill>
        <p:spPr>
          <a:xfrm>
            <a:off x="8239846" y="3094805"/>
            <a:ext cx="3682865" cy="28918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BF4413-8939-4FBB-84D4-54F19B154697}"/>
              </a:ext>
            </a:extLst>
          </p:cNvPr>
          <p:cNvSpPr txBox="1"/>
          <p:nvPr/>
        </p:nvSpPr>
        <p:spPr>
          <a:xfrm>
            <a:off x="504824" y="6138699"/>
            <a:ext cx="3376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Confusion matrix of recognition results with DBNs on the BAUM-1s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D621E4-5804-41D9-AF11-EB77A48D8CAC}"/>
              </a:ext>
            </a:extLst>
          </p:cNvPr>
          <p:cNvSpPr txBox="1"/>
          <p:nvPr/>
        </p:nvSpPr>
        <p:spPr>
          <a:xfrm>
            <a:off x="4657725" y="6138699"/>
            <a:ext cx="32575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Confusion matrix of recognition results with DBNs on the RML dataset</a:t>
            </a:r>
          </a:p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EF20D8-7B1C-41AF-9496-612494C1291D}"/>
              </a:ext>
            </a:extLst>
          </p:cNvPr>
          <p:cNvSpPr txBox="1"/>
          <p:nvPr/>
        </p:nvSpPr>
        <p:spPr>
          <a:xfrm>
            <a:off x="8553450" y="6123416"/>
            <a:ext cx="2800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Confusion matrix of recognition results with DBNs on the MMI dataset</a:t>
            </a:r>
          </a:p>
          <a:p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548244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AC1335-8925-43CE-99C3-7032A17E1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55E985B-D0DF-420B-A635-27F0CA059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7161683"/>
              </p:ext>
            </p:extLst>
          </p:nvPr>
        </p:nvGraphicFramePr>
        <p:xfrm>
          <a:off x="1935332" y="1194748"/>
          <a:ext cx="8110367" cy="46696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1701">
                  <a:extLst>
                    <a:ext uri="{9D8B030D-6E8A-4147-A177-3AD203B41FA5}">
                      <a16:colId xmlns:a16="http://schemas.microsoft.com/office/drawing/2014/main" val="161186938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4836335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981376053"/>
                    </a:ext>
                  </a:extLst>
                </a:gridCol>
              </a:tblGrid>
              <a:tr h="707231">
                <a:tc>
                  <a:txBody>
                    <a:bodyPr/>
                    <a:lstStyle/>
                    <a:p>
                      <a:r>
                        <a:rPr lang="en-IN" dirty="0"/>
                        <a:t>DATASETS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93683"/>
                  </a:ext>
                </a:extLst>
              </a:tr>
              <a:tr h="707231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tx1"/>
                          </a:solidFill>
                        </a:rPr>
                        <a:t>BAUM-1S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LPQ</a:t>
                      </a:r>
                    </a:p>
                    <a:p>
                      <a:endParaRPr lang="en-IN" sz="1600" dirty="0"/>
                    </a:p>
                    <a:p>
                      <a:r>
                        <a:rPr lang="en-IN" sz="1600" dirty="0"/>
                        <a:t>3D-CNN DAP</a:t>
                      </a:r>
                    </a:p>
                    <a:p>
                      <a:endParaRPr lang="en-IN" sz="1600" dirty="0"/>
                    </a:p>
                    <a:p>
                      <a:r>
                        <a:rPr lang="en-IN" sz="1600" dirty="0"/>
                        <a:t>Spatio-temporal CNN+DBN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45.04</a:t>
                      </a:r>
                    </a:p>
                    <a:p>
                      <a:endParaRPr lang="en-IN" sz="1600" dirty="0"/>
                    </a:p>
                    <a:p>
                      <a:r>
                        <a:rPr lang="en-IN" sz="1600" dirty="0"/>
                        <a:t>30.11</a:t>
                      </a:r>
                    </a:p>
                    <a:p>
                      <a:endParaRPr lang="en-IN" dirty="0"/>
                    </a:p>
                    <a:p>
                      <a:r>
                        <a:rPr lang="en-IN" sz="1600" b="1" dirty="0"/>
                        <a:t>55.85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330331"/>
                  </a:ext>
                </a:extLst>
              </a:tr>
              <a:tr h="707231">
                <a:tc>
                  <a:txBody>
                    <a:bodyPr/>
                    <a:lstStyle/>
                    <a:p>
                      <a:r>
                        <a:rPr lang="en-IN" dirty="0"/>
                        <a:t>RML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Gabor</a:t>
                      </a:r>
                    </a:p>
                    <a:p>
                      <a:endParaRPr lang="en-IN" sz="1600" dirty="0"/>
                    </a:p>
                    <a:p>
                      <a:r>
                        <a:rPr lang="en-IN" sz="1600" dirty="0"/>
                        <a:t>3D-CNN</a:t>
                      </a:r>
                    </a:p>
                    <a:p>
                      <a:endParaRPr lang="en-IN" sz="1600" dirty="0"/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Spatio-temporal CNN+DBN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64.58</a:t>
                      </a:r>
                    </a:p>
                    <a:p>
                      <a:endParaRPr lang="en-IN" sz="1600" dirty="0"/>
                    </a:p>
                    <a:p>
                      <a:r>
                        <a:rPr lang="en-IN" sz="1600" dirty="0"/>
                        <a:t>68.09</a:t>
                      </a:r>
                    </a:p>
                    <a:p>
                      <a:endParaRPr lang="en-IN" sz="1600" dirty="0"/>
                    </a:p>
                    <a:p>
                      <a:r>
                        <a:rPr lang="en-IN" sz="1600" b="1" dirty="0"/>
                        <a:t>73.73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0357370"/>
                  </a:ext>
                </a:extLst>
              </a:tr>
              <a:tr h="707231">
                <a:tc>
                  <a:txBody>
                    <a:bodyPr/>
                    <a:lstStyle/>
                    <a:p>
                      <a:r>
                        <a:rPr lang="en-IN" dirty="0"/>
                        <a:t>MMI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3DCNN-DAP</a:t>
                      </a:r>
                    </a:p>
                    <a:p>
                      <a:endParaRPr lang="en-IN" sz="1600" dirty="0"/>
                    </a:p>
                    <a:p>
                      <a:r>
                        <a:rPr lang="en-IN" sz="1600" dirty="0"/>
                        <a:t>Inception-</a:t>
                      </a:r>
                      <a:r>
                        <a:rPr lang="en-IN" sz="1600" dirty="0" err="1"/>
                        <a:t>ResNet</a:t>
                      </a:r>
                      <a:endParaRPr lang="en-IN" sz="1600" dirty="0"/>
                    </a:p>
                    <a:p>
                      <a:endParaRPr lang="en-IN" sz="1600" dirty="0"/>
                    </a:p>
                    <a:p>
                      <a:r>
                        <a:rPr lang="en-IN" sz="1600" dirty="0"/>
                        <a:t>Spatio-temporal CNN+DBN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63.40</a:t>
                      </a:r>
                    </a:p>
                    <a:p>
                      <a:endParaRPr lang="en-IN" sz="1600" dirty="0"/>
                    </a:p>
                    <a:p>
                      <a:r>
                        <a:rPr lang="en-IN" sz="1600" dirty="0"/>
                        <a:t>68.51</a:t>
                      </a:r>
                    </a:p>
                    <a:p>
                      <a:endParaRPr lang="en-IN" sz="1600" dirty="0"/>
                    </a:p>
                    <a:p>
                      <a:r>
                        <a:rPr lang="en-IN" sz="1600" b="1" dirty="0"/>
                        <a:t>71.43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00702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AB75A48-AA7A-4B51-BDA3-BC64B1F6A399}"/>
              </a:ext>
            </a:extLst>
          </p:cNvPr>
          <p:cNvSpPr txBox="1"/>
          <p:nvPr/>
        </p:nvSpPr>
        <p:spPr>
          <a:xfrm>
            <a:off x="2447923" y="6138699"/>
            <a:ext cx="7067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tx2"/>
                </a:solidFill>
              </a:rPr>
              <a:t>Performance (%) comparison of the state-of-the arts on the used three datasets</a:t>
            </a:r>
          </a:p>
        </p:txBody>
      </p:sp>
    </p:spTree>
    <p:extLst>
      <p:ext uri="{BB962C8B-B14F-4D97-AF65-F5344CB8AC3E}">
        <p14:creationId xmlns:p14="http://schemas.microsoft.com/office/powerpoint/2010/main" val="159586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7D153-B09E-492C-A9DB-98AF108D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74DB8-3F79-46B3-8F87-5984B7EF1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lphaUcPeriod"/>
            </a:pPr>
            <a:r>
              <a:rPr lang="en-IN" dirty="0"/>
              <a:t> </a:t>
            </a:r>
            <a:r>
              <a:rPr lang="en-IN" sz="2000" b="1" u="sng" dirty="0">
                <a:solidFill>
                  <a:schemeClr val="accent1">
                    <a:lumMod val="50000"/>
                  </a:schemeClr>
                </a:solidFill>
              </a:rPr>
              <a:t>HAND DESIGNED FEATURE BASED METHODS</a:t>
            </a:r>
          </a:p>
          <a:p>
            <a:pPr marL="0" indent="0">
              <a:buNone/>
            </a:pPr>
            <a:r>
              <a:rPr lang="en-IN" dirty="0"/>
              <a:t>          </a:t>
            </a:r>
            <a:r>
              <a:rPr lang="en-IN" sz="2000" dirty="0"/>
              <a:t>For facial feature representation in </a:t>
            </a:r>
            <a:r>
              <a:rPr lang="en-IN" sz="2000" dirty="0">
                <a:solidFill>
                  <a:srgbClr val="00B0F0"/>
                </a:solidFill>
              </a:rPr>
              <a:t>static images</a:t>
            </a:r>
            <a:r>
              <a:rPr lang="en-IN" sz="2000" dirty="0"/>
              <a:t> a variety of local image descriptors have been 		   used</a:t>
            </a:r>
            <a:r>
              <a:rPr lang="en-IN" dirty="0"/>
              <a:t>:-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b="1" i="1" dirty="0">
                <a:solidFill>
                  <a:schemeClr val="tx1"/>
                </a:solidFill>
              </a:rPr>
              <a:t>LOCAL BINARY PATTERNS (LBP)</a:t>
            </a:r>
          </a:p>
          <a:p>
            <a:pPr marL="0" indent="0">
              <a:buNone/>
            </a:pPr>
            <a:endParaRPr lang="en-IN" i="1" dirty="0"/>
          </a:p>
          <a:p>
            <a:pPr marL="0" indent="0">
              <a:buNone/>
            </a:pPr>
            <a:r>
              <a:rPr lang="en-IN" dirty="0"/>
              <a:t>         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2637C-12A4-49AD-B95C-600506829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6E6965-52A6-4AFE-8F16-3D59D467E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135" y="4019647"/>
            <a:ext cx="5948039" cy="268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25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395"/>
    </mc:Choice>
    <mc:Fallback xmlns="">
      <p:transition spd="slow" advTm="157395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A457CE-2F25-4537-911F-4CB096F46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5D0EBF-191F-4118-810F-E0697E131783}"/>
              </a:ext>
            </a:extLst>
          </p:cNvPr>
          <p:cNvSpPr txBox="1"/>
          <p:nvPr/>
        </p:nvSpPr>
        <p:spPr>
          <a:xfrm>
            <a:off x="2619375" y="1609546"/>
            <a:ext cx="7105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329822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42DED2-F23B-42AF-ACBD-D0B5DD18E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23A1CF-A0E4-4B36-8894-4DF9B076BCC9}"/>
              </a:ext>
            </a:extLst>
          </p:cNvPr>
          <p:cNvSpPr txBox="1"/>
          <p:nvPr/>
        </p:nvSpPr>
        <p:spPr>
          <a:xfrm>
            <a:off x="623887" y="1009650"/>
            <a:ext cx="109442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387643-3A60-4A5A-9D05-78CDAEC44AC8}"/>
              </a:ext>
            </a:extLst>
          </p:cNvPr>
          <p:cNvSpPr txBox="1"/>
          <p:nvPr/>
        </p:nvSpPr>
        <p:spPr>
          <a:xfrm>
            <a:off x="762000" y="1779687"/>
            <a:ext cx="1003935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[1] B. Martinez, M.F. </a:t>
            </a:r>
            <a:r>
              <a:rPr lang="en-IN" dirty="0" err="1">
                <a:solidFill>
                  <a:schemeClr val="bg1"/>
                </a:solidFill>
              </a:rPr>
              <a:t>Valstar</a:t>
            </a:r>
            <a:r>
              <a:rPr lang="en-IN" dirty="0">
                <a:solidFill>
                  <a:schemeClr val="bg1"/>
                </a:solidFill>
              </a:rPr>
              <a:t>, </a:t>
            </a:r>
            <a:r>
              <a:rPr lang="en-IN" dirty="0" err="1">
                <a:solidFill>
                  <a:schemeClr val="bg1"/>
                </a:solidFill>
              </a:rPr>
              <a:t>B.Jiang</a:t>
            </a:r>
            <a:r>
              <a:rPr lang="en-IN" dirty="0">
                <a:solidFill>
                  <a:schemeClr val="bg1"/>
                </a:solidFill>
              </a:rPr>
              <a:t> andM.</a:t>
            </a:r>
            <a:r>
              <a:rPr lang="en-IN" dirty="0" err="1">
                <a:solidFill>
                  <a:schemeClr val="bg1"/>
                </a:solidFill>
              </a:rPr>
              <a:t>Pantic</a:t>
            </a:r>
            <a:r>
              <a:rPr lang="en-IN" dirty="0">
                <a:solidFill>
                  <a:schemeClr val="bg1"/>
                </a:solidFill>
              </a:rPr>
              <a:t>,‘‘</a:t>
            </a:r>
            <a:r>
              <a:rPr lang="en-IN" dirty="0" err="1">
                <a:solidFill>
                  <a:schemeClr val="bg1"/>
                </a:solidFill>
              </a:rPr>
              <a:t>Automaticanalysisoffacial</a:t>
            </a:r>
            <a:r>
              <a:rPr lang="en-IN" dirty="0">
                <a:solidFill>
                  <a:schemeClr val="bg1"/>
                </a:solidFill>
              </a:rPr>
              <a:t> actions: A survey,’’ IEEE Trans. Affective </a:t>
            </a:r>
            <a:r>
              <a:rPr lang="en-IN" dirty="0" err="1">
                <a:solidFill>
                  <a:schemeClr val="bg1"/>
                </a:solidFill>
              </a:rPr>
              <a:t>Comput</a:t>
            </a:r>
            <a:r>
              <a:rPr lang="en-IN" dirty="0">
                <a:solidFill>
                  <a:schemeClr val="bg1"/>
                </a:solidFill>
              </a:rPr>
              <a:t>., to be published. </a:t>
            </a:r>
            <a:r>
              <a:rPr lang="en-IN" dirty="0" err="1">
                <a:solidFill>
                  <a:schemeClr val="bg1"/>
                </a:solidFill>
              </a:rPr>
              <a:t>doi</a:t>
            </a:r>
            <a:r>
              <a:rPr lang="en-IN" dirty="0">
                <a:solidFill>
                  <a:schemeClr val="bg1"/>
                </a:solidFill>
              </a:rPr>
              <a:t>: 10.1109/TAFFC.2017.2731763.</a:t>
            </a:r>
          </a:p>
          <a:p>
            <a:r>
              <a:rPr lang="en-IN" dirty="0">
                <a:solidFill>
                  <a:schemeClr val="bg1"/>
                </a:solidFill>
              </a:rPr>
              <a:t> [2]X.ZhaoandS.Zhang,‘‘</a:t>
            </a:r>
            <a:r>
              <a:rPr lang="en-IN" dirty="0" err="1">
                <a:solidFill>
                  <a:schemeClr val="bg1"/>
                </a:solidFill>
              </a:rPr>
              <a:t>Areviewonfacialexpressionrecognition:Feature</a:t>
            </a:r>
            <a:r>
              <a:rPr lang="en-IN" dirty="0">
                <a:solidFill>
                  <a:schemeClr val="bg1"/>
                </a:solidFill>
              </a:rPr>
              <a:t> extractionandclassiﬁcation,’’IETETech.Rev.,vol.33,no.5,pp.505–517, 2016</a:t>
            </a:r>
          </a:p>
          <a:p>
            <a:r>
              <a:rPr lang="en-IN" dirty="0">
                <a:solidFill>
                  <a:schemeClr val="bg1"/>
                </a:solidFill>
              </a:rPr>
              <a:t>[3] P.ViolaandM.J.Jones,‘‘Robustreal-timefacedetection,’’Int.J.Comput. Vis., vol. 57, no. 2, pp. 137–154, 2004.</a:t>
            </a:r>
          </a:p>
          <a:p>
            <a:r>
              <a:rPr lang="en-IN" dirty="0">
                <a:solidFill>
                  <a:schemeClr val="bg1"/>
                </a:solidFill>
              </a:rPr>
              <a:t>[4] G. E. Hinton, S. </a:t>
            </a:r>
            <a:r>
              <a:rPr lang="en-IN" dirty="0" err="1">
                <a:solidFill>
                  <a:schemeClr val="bg1"/>
                </a:solidFill>
              </a:rPr>
              <a:t>Osindero</a:t>
            </a:r>
            <a:r>
              <a:rPr lang="en-IN" dirty="0">
                <a:solidFill>
                  <a:schemeClr val="bg1"/>
                </a:solidFill>
              </a:rPr>
              <a:t>, and Y.-W. </a:t>
            </a:r>
            <a:r>
              <a:rPr lang="en-IN" dirty="0" err="1">
                <a:solidFill>
                  <a:schemeClr val="bg1"/>
                </a:solidFill>
              </a:rPr>
              <a:t>Teh</a:t>
            </a:r>
            <a:r>
              <a:rPr lang="en-IN" dirty="0">
                <a:solidFill>
                  <a:schemeClr val="bg1"/>
                </a:solidFill>
              </a:rPr>
              <a:t>, ‘‘A fast learning algorithm for deep belief nets,’’ Neural </a:t>
            </a:r>
            <a:r>
              <a:rPr lang="en-IN" dirty="0" err="1">
                <a:solidFill>
                  <a:schemeClr val="bg1"/>
                </a:solidFill>
              </a:rPr>
              <a:t>Comput</a:t>
            </a:r>
            <a:r>
              <a:rPr lang="en-IN" dirty="0">
                <a:solidFill>
                  <a:schemeClr val="bg1"/>
                </a:solidFill>
              </a:rPr>
              <a:t>., vol. 18, no. 7, pp. 1527–1554, 2006.</a:t>
            </a:r>
          </a:p>
          <a:p>
            <a:r>
              <a:rPr lang="en-IN" dirty="0">
                <a:solidFill>
                  <a:schemeClr val="bg1"/>
                </a:solidFill>
              </a:rPr>
              <a:t>[5] K. Zhang, Y. Huang, Y. Du, and L. Wang, ‘‘Facial expression recognition basedondeepevolutionalspatial-temporalnetworks,’’IEEETrans.Image Process., vol. 26, no. 9, pp. 4193–4203, Sep. 2017.</a:t>
            </a:r>
          </a:p>
          <a:p>
            <a:r>
              <a:rPr lang="en-IN" dirty="0">
                <a:solidFill>
                  <a:schemeClr val="bg1"/>
                </a:solidFill>
              </a:rPr>
              <a:t>[6] K. </a:t>
            </a:r>
            <a:r>
              <a:rPr lang="en-IN" dirty="0" err="1">
                <a:solidFill>
                  <a:schemeClr val="bg1"/>
                </a:solidFill>
              </a:rPr>
              <a:t>Simonyan</a:t>
            </a:r>
            <a:r>
              <a:rPr lang="en-IN" dirty="0">
                <a:solidFill>
                  <a:schemeClr val="bg1"/>
                </a:solidFill>
              </a:rPr>
              <a:t> and A. Zisserman, ‘‘Very deep convolutional networks for large-scaleimagerecognition,’’inProc.ICLR,SanDiego,CA,USA,2015, pp. 1–14</a:t>
            </a:r>
          </a:p>
          <a:p>
            <a:r>
              <a:rPr lang="en-IN" dirty="0">
                <a:solidFill>
                  <a:schemeClr val="bg1"/>
                </a:solidFill>
              </a:rPr>
              <a:t>[7] K. </a:t>
            </a:r>
            <a:r>
              <a:rPr lang="en-IN" dirty="0" err="1">
                <a:solidFill>
                  <a:schemeClr val="bg1"/>
                </a:solidFill>
              </a:rPr>
              <a:t>Simonyan</a:t>
            </a:r>
            <a:r>
              <a:rPr lang="en-IN" dirty="0">
                <a:solidFill>
                  <a:schemeClr val="bg1"/>
                </a:solidFill>
              </a:rPr>
              <a:t> and A. Zisserman, ‘‘Two-stream convolutional networks for actionrecognitioninvideos,’’inProc.Int.Conf.NeuralInf.Process.Syst., Montreal, QC, Canada, 2014, pp. 568–576</a:t>
            </a:r>
          </a:p>
          <a:p>
            <a:r>
              <a:rPr lang="en-IN" dirty="0">
                <a:solidFill>
                  <a:schemeClr val="bg1"/>
                </a:solidFill>
              </a:rPr>
              <a:t>[8] A. </a:t>
            </a:r>
            <a:r>
              <a:rPr lang="en-IN" dirty="0" err="1">
                <a:solidFill>
                  <a:schemeClr val="bg1"/>
                </a:solidFill>
              </a:rPr>
              <a:t>Krizhevsky</a:t>
            </a:r>
            <a:r>
              <a:rPr lang="en-IN" dirty="0">
                <a:solidFill>
                  <a:schemeClr val="bg1"/>
                </a:solidFill>
              </a:rPr>
              <a:t>, I. </a:t>
            </a:r>
            <a:r>
              <a:rPr lang="en-IN" dirty="0" err="1">
                <a:solidFill>
                  <a:schemeClr val="bg1"/>
                </a:solidFill>
              </a:rPr>
              <a:t>Sutskever</a:t>
            </a:r>
            <a:r>
              <a:rPr lang="en-IN" dirty="0">
                <a:solidFill>
                  <a:schemeClr val="bg1"/>
                </a:solidFill>
              </a:rPr>
              <a:t>, and G. E. Hinton, ‘‘ImageNet classiﬁcation with deep convolutional neural networks,’’ in Proc. Adv. Neural Inf. Process. Syst., 2012, pp. 1106–1114.</a:t>
            </a:r>
          </a:p>
          <a:p>
            <a:r>
              <a:rPr lang="en-IN" dirty="0">
                <a:solidFill>
                  <a:schemeClr val="bg1"/>
                </a:solidFill>
              </a:rPr>
              <a:t> 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99652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46534" y="723899"/>
            <a:ext cx="7498616" cy="56666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45781-8464-4634-BD94-EB5DAD56F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8A3E69-9A5F-407B-A52C-AFEE6C065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98E01-F719-4736-B076-53C813BE7578}"/>
              </a:ext>
            </a:extLst>
          </p:cNvPr>
          <p:cNvSpPr txBox="1"/>
          <p:nvPr/>
        </p:nvSpPr>
        <p:spPr>
          <a:xfrm>
            <a:off x="550416" y="905522"/>
            <a:ext cx="1088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i="1" dirty="0"/>
              <a:t>HISTOGRAM OF ORIENTED GRADIENTS (HOG)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9D3D4FC-3EBA-4A2B-9B5F-56B7907458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2871698"/>
              </p:ext>
            </p:extLst>
          </p:nvPr>
        </p:nvGraphicFramePr>
        <p:xfrm>
          <a:off x="1902287" y="905522"/>
          <a:ext cx="838742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681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612"/>
    </mc:Choice>
    <mc:Fallback xmlns="">
      <p:transition spd="slow" advTm="8561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4C50D9-5DEC-471A-9ADC-791259032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8FBAF-05F7-4AEF-B4EB-9A0121567EA9}"/>
              </a:ext>
            </a:extLst>
          </p:cNvPr>
          <p:cNvSpPr txBox="1"/>
          <p:nvPr/>
        </p:nvSpPr>
        <p:spPr>
          <a:xfrm>
            <a:off x="541655" y="1586865"/>
            <a:ext cx="107823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i="1" dirty="0"/>
              <a:t>SCALE INVARIANT FEATURE TRANSFORM (SIFT)</a:t>
            </a:r>
          </a:p>
          <a:p>
            <a:endParaRPr lang="en-IN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2"/>
                </a:solidFill>
              </a:rPr>
              <a:t>Sift key points of objects are first extracted from a set of reference images and stored in a </a:t>
            </a:r>
            <a:r>
              <a:rPr lang="en-IN" sz="2000" dirty="0">
                <a:solidFill>
                  <a:srgbClr val="FF0000"/>
                </a:solidFill>
              </a:rPr>
              <a:t>database</a:t>
            </a:r>
            <a:r>
              <a:rPr lang="en-IN" sz="2000" dirty="0"/>
              <a:t>.</a:t>
            </a:r>
          </a:p>
          <a:p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2"/>
                </a:solidFill>
              </a:rPr>
              <a:t>An object is recognised in a new image by individually comparing each feature from the</a:t>
            </a:r>
            <a:r>
              <a:rPr lang="en-IN" sz="2000" dirty="0"/>
              <a:t> </a:t>
            </a:r>
            <a:r>
              <a:rPr lang="en-IN" sz="2000" dirty="0">
                <a:solidFill>
                  <a:srgbClr val="FF0000"/>
                </a:solidFill>
              </a:rPr>
              <a:t>new image </a:t>
            </a:r>
            <a:r>
              <a:rPr lang="en-IN" sz="2000" dirty="0">
                <a:solidFill>
                  <a:schemeClr val="tx2"/>
                </a:solidFill>
              </a:rPr>
              <a:t>into its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2"/>
                </a:solidFill>
              </a:rPr>
              <a:t>Find the </a:t>
            </a:r>
            <a:r>
              <a:rPr lang="en-IN" sz="2000" dirty="0">
                <a:solidFill>
                  <a:srgbClr val="FF0000"/>
                </a:solidFill>
              </a:rPr>
              <a:t>candidate matching feature </a:t>
            </a:r>
            <a:r>
              <a:rPr lang="en-IN" sz="2000" dirty="0">
                <a:solidFill>
                  <a:schemeClr val="tx2"/>
                </a:solidFill>
              </a:rPr>
              <a:t>based on Euclidian distance of their feature vectors.</a:t>
            </a:r>
          </a:p>
          <a:p>
            <a:endParaRPr lang="en-IN" sz="2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2"/>
                </a:solidFill>
              </a:rPr>
              <a:t>From the full set of matches , subsets of key points that agree on the object and its </a:t>
            </a:r>
            <a:r>
              <a:rPr lang="en-IN" sz="2000" dirty="0">
                <a:solidFill>
                  <a:srgbClr val="FF0000"/>
                </a:solidFill>
              </a:rPr>
              <a:t>location ,scale and orientation </a:t>
            </a:r>
            <a:r>
              <a:rPr lang="en-IN" sz="2000" dirty="0">
                <a:solidFill>
                  <a:schemeClr val="tx2"/>
                </a:solidFill>
              </a:rPr>
              <a:t>in the new image are identified to filter out good matches</a:t>
            </a:r>
            <a:r>
              <a:rPr lang="en-IN" sz="20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643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659"/>
    </mc:Choice>
    <mc:Fallback xmlns="">
      <p:transition spd="slow" advTm="123659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9EC8B6-A282-43F4-9AA0-54BB2E093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C2907-D79C-46B0-B083-BACDE43B3AE9}"/>
              </a:ext>
            </a:extLst>
          </p:cNvPr>
          <p:cNvSpPr txBox="1"/>
          <p:nvPr/>
        </p:nvSpPr>
        <p:spPr>
          <a:xfrm>
            <a:off x="878840" y="1585710"/>
            <a:ext cx="1043432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2"/>
                </a:solidFill>
              </a:rPr>
              <a:t>The determination of consistent </a:t>
            </a:r>
            <a:r>
              <a:rPr lang="en-IN" sz="2000" dirty="0">
                <a:solidFill>
                  <a:srgbClr val="FF0000"/>
                </a:solidFill>
              </a:rPr>
              <a:t>clusters</a:t>
            </a:r>
            <a:r>
              <a:rPr lang="en-IN" sz="2000" dirty="0"/>
              <a:t> </a:t>
            </a:r>
            <a:r>
              <a:rPr lang="en-IN" sz="2000" dirty="0">
                <a:solidFill>
                  <a:schemeClr val="tx2"/>
                </a:solidFill>
              </a:rPr>
              <a:t>is performed rapidly by using an efficient hash table </a:t>
            </a:r>
            <a:r>
              <a:rPr lang="en-IN" sz="2000" dirty="0">
                <a:solidFill>
                  <a:schemeClr val="tx2">
                    <a:lumMod val="50000"/>
                  </a:schemeClr>
                </a:solidFill>
              </a:rPr>
              <a:t>implementation</a:t>
            </a:r>
            <a:r>
              <a:rPr lang="en-IN" sz="200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2"/>
                </a:solidFill>
              </a:rPr>
              <a:t>Each cluster of three or more features that agree on an object and its </a:t>
            </a:r>
            <a:r>
              <a:rPr lang="en-IN" sz="2000">
                <a:solidFill>
                  <a:schemeClr val="tx2"/>
                </a:solidFill>
              </a:rPr>
              <a:t>pose, </a:t>
            </a:r>
            <a:r>
              <a:rPr lang="en-IN" sz="2000" dirty="0">
                <a:solidFill>
                  <a:schemeClr val="tx2"/>
                </a:solidFill>
              </a:rPr>
              <a:t>is then subject to further detailed </a:t>
            </a:r>
            <a:r>
              <a:rPr lang="en-IN" sz="2000" dirty="0">
                <a:solidFill>
                  <a:srgbClr val="FF0000"/>
                </a:solidFill>
              </a:rPr>
              <a:t>model verification </a:t>
            </a:r>
            <a:r>
              <a:rPr lang="en-IN" sz="2000" dirty="0">
                <a:solidFill>
                  <a:schemeClr val="tx2"/>
                </a:solidFill>
              </a:rPr>
              <a:t>and subsequent outliers are discarded.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2"/>
                </a:solidFill>
              </a:rPr>
              <a:t>Finally, the probability that a particular set of features indicates the </a:t>
            </a:r>
            <a:r>
              <a:rPr lang="en-IN" sz="2000" dirty="0">
                <a:solidFill>
                  <a:srgbClr val="FF0000"/>
                </a:solidFill>
              </a:rPr>
              <a:t>presence of an object is compared</a:t>
            </a:r>
            <a:r>
              <a:rPr lang="en-IN" sz="2000" dirty="0"/>
              <a:t>, </a:t>
            </a:r>
            <a:r>
              <a:rPr lang="en-IN" sz="2000" dirty="0">
                <a:solidFill>
                  <a:srgbClr val="FF0000"/>
                </a:solidFill>
              </a:rPr>
              <a:t>given the accuracy to fit</a:t>
            </a:r>
            <a:r>
              <a:rPr lang="en-IN" sz="2000" dirty="0"/>
              <a:t> </a:t>
            </a:r>
            <a:r>
              <a:rPr lang="en-IN" sz="2000" dirty="0">
                <a:solidFill>
                  <a:schemeClr val="tx2"/>
                </a:solidFill>
              </a:rPr>
              <a:t>and</a:t>
            </a:r>
            <a:r>
              <a:rPr lang="en-IN" sz="2000" dirty="0"/>
              <a:t> </a:t>
            </a:r>
            <a:r>
              <a:rPr lang="en-IN" sz="2000" dirty="0">
                <a:solidFill>
                  <a:srgbClr val="FF0000"/>
                </a:solidFill>
              </a:rPr>
              <a:t>number of probable false matches</a:t>
            </a:r>
            <a:r>
              <a:rPr lang="en-IN" sz="2000" dirty="0"/>
              <a:t>.</a:t>
            </a:r>
          </a:p>
          <a:p>
            <a:endParaRPr lang="en-IN" sz="20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2"/>
                </a:solidFill>
              </a:rPr>
              <a:t>Object matches that </a:t>
            </a:r>
            <a:r>
              <a:rPr lang="en-IN" sz="2000" dirty="0">
                <a:solidFill>
                  <a:srgbClr val="FF0000"/>
                </a:solidFill>
              </a:rPr>
              <a:t>pass all these tests </a:t>
            </a:r>
            <a:r>
              <a:rPr lang="en-IN" sz="2000" dirty="0">
                <a:solidFill>
                  <a:schemeClr val="tx2"/>
                </a:solidFill>
              </a:rPr>
              <a:t>can be identified as </a:t>
            </a:r>
            <a:r>
              <a:rPr lang="en-IN" sz="2000" dirty="0">
                <a:solidFill>
                  <a:srgbClr val="FF0000"/>
                </a:solidFill>
              </a:rPr>
              <a:t>correct</a:t>
            </a:r>
            <a:r>
              <a:rPr lang="en-IN" sz="2000" dirty="0"/>
              <a:t> </a:t>
            </a:r>
            <a:r>
              <a:rPr lang="en-IN" sz="2000" dirty="0">
                <a:solidFill>
                  <a:schemeClr val="tx2"/>
                </a:solidFill>
              </a:rPr>
              <a:t>with high confidence.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7955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79"/>
    </mc:Choice>
    <mc:Fallback xmlns="">
      <p:transition spd="slow" advTm="1547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52551B-AA50-4C5C-9907-BE0003D24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28986C-3B7A-406A-B08E-0F69EABCFBD7}"/>
              </a:ext>
            </a:extLst>
          </p:cNvPr>
          <p:cNvSpPr txBox="1"/>
          <p:nvPr/>
        </p:nvSpPr>
        <p:spPr>
          <a:xfrm>
            <a:off x="1047750" y="2274838"/>
            <a:ext cx="107823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2"/>
                </a:solidFill>
              </a:rPr>
              <a:t>For</a:t>
            </a:r>
            <a:r>
              <a:rPr lang="en-IN" sz="2000" dirty="0"/>
              <a:t> </a:t>
            </a:r>
            <a:r>
              <a:rPr lang="en-IN" sz="2000" dirty="0">
                <a:solidFill>
                  <a:srgbClr val="00B0F0"/>
                </a:solidFill>
              </a:rPr>
              <a:t>dynamic</a:t>
            </a:r>
            <a:r>
              <a:rPr lang="en-IN" sz="2000" dirty="0"/>
              <a:t> </a:t>
            </a:r>
            <a:r>
              <a:rPr lang="en-IN" sz="2000" dirty="0">
                <a:solidFill>
                  <a:schemeClr val="tx2"/>
                </a:solidFill>
              </a:rPr>
              <a:t>expression recognition these typical local features have been extended and applied to video sequences such as :</a:t>
            </a:r>
          </a:p>
          <a:p>
            <a:endParaRPr lang="en-IN" sz="2000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i="1" dirty="0">
                <a:solidFill>
                  <a:schemeClr val="tx2"/>
                </a:solidFill>
              </a:rPr>
              <a:t>LBP-TOP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b="1" i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i="1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i="1" dirty="0">
                <a:solidFill>
                  <a:schemeClr val="tx2"/>
                </a:solidFill>
              </a:rPr>
              <a:t>3D-HOG</a:t>
            </a:r>
          </a:p>
          <a:p>
            <a:endParaRPr lang="en-IN" b="1" i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i="1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i="1" dirty="0">
                <a:solidFill>
                  <a:schemeClr val="tx2"/>
                </a:solidFill>
              </a:rPr>
              <a:t>3D-SIFT</a:t>
            </a:r>
          </a:p>
        </p:txBody>
      </p:sp>
    </p:spTree>
    <p:extLst>
      <p:ext uri="{BB962C8B-B14F-4D97-AF65-F5344CB8AC3E}">
        <p14:creationId xmlns:p14="http://schemas.microsoft.com/office/powerpoint/2010/main" val="2093902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89BD8-AC58-47B2-A8AE-0D581E069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4" y="4489819"/>
            <a:ext cx="11029616" cy="566738"/>
          </a:xfrm>
        </p:spPr>
        <p:txBody>
          <a:bodyPr>
            <a:normAutofit/>
          </a:bodyPr>
          <a:lstStyle/>
          <a:p>
            <a:r>
              <a:rPr lang="en-IN" sz="1800" b="1" dirty="0">
                <a:solidFill>
                  <a:schemeClr val="tx1"/>
                </a:solidFill>
              </a:rPr>
              <a:t>b. </a:t>
            </a:r>
            <a:r>
              <a:rPr lang="en-IN" sz="2000" b="1" u="sng" dirty="0">
                <a:solidFill>
                  <a:schemeClr val="tx1"/>
                </a:solidFill>
              </a:rPr>
              <a:t>Deep learning based method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4F87ABD7-EE71-4E5D-8DE9-950DA8A535C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56" r="156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65E0F2-E339-45C3-845F-9FEC30E643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7817" y="5260127"/>
            <a:ext cx="11029617" cy="1597873"/>
          </a:xfrm>
        </p:spPr>
        <p:txBody>
          <a:bodyPr>
            <a:norm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IN" sz="1800" b="1" i="1" dirty="0"/>
              <a:t>CNN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IN" sz="1800" b="1" i="1" dirty="0"/>
              <a:t>3D-CNN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IN" sz="18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C7112B-93F2-46A0-9F84-E551D58AB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59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METHODOLOGY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47D9BE16-119C-43B2-9AE6-18C4A150C0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r="1410" b="5983"/>
          <a:stretch/>
        </p:blipFill>
        <p:spPr>
          <a:xfrm>
            <a:off x="323851" y="2228003"/>
            <a:ext cx="6822786" cy="4093259"/>
          </a:xfrm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9EB8A5-0377-4D60-92E7-5766CCE24A3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94252354"/>
              </p:ext>
            </p:extLst>
          </p:nvPr>
        </p:nvGraphicFramePr>
        <p:xfrm>
          <a:off x="7403976" y="2227263"/>
          <a:ext cx="4464173" cy="4354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6F3C0A-F802-41BA-B96F-D97CD3CE0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5222F8-E98F-4BFF-B4BE-A6151FBD8070}"/>
              </a:ext>
            </a:extLst>
          </p:cNvPr>
          <p:cNvSpPr txBox="1"/>
          <p:nvPr/>
        </p:nvSpPr>
        <p:spPr>
          <a:xfrm>
            <a:off x="745724" y="6397109"/>
            <a:ext cx="5459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Framework of the proposed model</a:t>
            </a:r>
          </a:p>
        </p:txBody>
      </p:sp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6171A20-C5FD-4508-BFD6-E4E0072EB7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76171A20-C5FD-4508-BFD6-E4E0072EB7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E0A5D1E-0E04-413E-A75E-730757564B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4E0A5D1E-0E04-413E-A75E-730757564B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E2E01B6-9032-44E2-B0BF-A3B3A1704D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9E2E01B6-9032-44E2-B0BF-A3B3A1704D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6FA6B59-B133-4763-B45D-CA03EEB847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56FA6B59-B133-4763-B45D-CA03EEB847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2465A37-2C91-4726-A303-9158E0EECC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B2465A37-2C91-4726-A303-9158E0EECC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877CF82-E632-4A01-9DCE-AE4D811E95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5877CF82-E632-4A01-9DCE-AE4D811E95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0E38BB1-393C-45CD-8EFE-A561D83042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80E38BB1-393C-45CD-8EFE-A561D83042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1.5"/>
</p:tagLst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568355_Tech Dividend design_SL_V1.potx" id="{467224E0-F025-4A0A-AD92-512F9DFA538F}" vid="{0926D7DA-7D63-4ED6-A5D6-C1696246783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6">
    <wetp:webextensionref xmlns:r="http://schemas.openxmlformats.org/officeDocument/2006/relationships" r:id="rId1"/>
  </wetp:taskpane>
  <wetp:taskpane dockstate="right" visibility="0" width="438" row="8">
    <wetp:webextensionref xmlns:r="http://schemas.openxmlformats.org/officeDocument/2006/relationships" r:id="rId2"/>
  </wetp:taskpane>
  <wetp:taskpane dockstate="right" visibility="0" width="438" row="10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424BD0AE-DCE2-4276-9DDB-E8330854348B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7AC541A7-8FC1-4CBC-A682-5F4C78D0058C}">
  <we:reference id="wa104380510" version="1.0.0.3" store="en-US" storeType="OMEX"/>
  <we:alternateReferences>
    <we:reference id="wa104380510" version="1.0.0.3" store="WA104380510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6CC93661-D2D9-4265-AD4F-6CD58CEF0436}">
  <we:reference id="wa104380506" version="1.3.0.0" store="en-US" storeType="OMEX"/>
  <we:alternateReferences>
    <we:reference id="wa104380506" version="1.3.0.0" store="WA104380506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FC8A1C-A436-42C0-AC33-FAFFFAF219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F5C8BF1-B0E4-49A1-808F-40F2AD30E743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16c05727-aa75-4e4a-9b5f-8a80a1165891"/>
    <ds:schemaRef ds:uri="71af3243-3dd4-4a8d-8c0d-dd76da1f02a5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2C2F66B-486F-47B1-BC58-6A0FC1A721C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Dividend design(2)</Template>
  <TotalTime>0</TotalTime>
  <Words>1331</Words>
  <Application>Microsoft Office PowerPoint</Application>
  <PresentationFormat>Widescreen</PresentationFormat>
  <Paragraphs>270</Paragraphs>
  <Slides>32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Cambria Math</vt:lpstr>
      <vt:lpstr>Gill Sans MT</vt:lpstr>
      <vt:lpstr>Wingdings</vt:lpstr>
      <vt:lpstr>Wingdings 2</vt:lpstr>
      <vt:lpstr>Dividend</vt:lpstr>
      <vt:lpstr>LEARNING AFFECTIVE VIDEO FEATURES FOR FACIAL EXPRESSION RECOGNITION  VIA HYBRID DEEP LEARNING</vt:lpstr>
      <vt:lpstr>INTRODUCTION</vt:lpstr>
      <vt:lpstr>RELATED WORK</vt:lpstr>
      <vt:lpstr>PowerPoint Presentation</vt:lpstr>
      <vt:lpstr>PowerPoint Presentation</vt:lpstr>
      <vt:lpstr>PowerPoint Presentation</vt:lpstr>
      <vt:lpstr>PowerPoint Presentation</vt:lpstr>
      <vt:lpstr>b. Deep learning based method</vt:lpstr>
      <vt:lpstr>METHODOLOGY</vt:lpstr>
      <vt:lpstr>1.Generation of cnn inputs</vt:lpstr>
      <vt:lpstr>a) Dividing  THE  video sample</vt:lpstr>
      <vt:lpstr>B) Inputs OF  temporal cnn</vt:lpstr>
      <vt:lpstr>c) Inputs of spatial cnn</vt:lpstr>
      <vt:lpstr>PowerPoint Presentation</vt:lpstr>
      <vt:lpstr>2.  SPATIO-TEMPORAL FEATURE LEARNING WITH CNNS</vt:lpstr>
      <vt:lpstr>Spatio-temporal Feature learning with Cnns</vt:lpstr>
      <vt:lpstr>SPATIO-TEMPORAL FEATURE LEARNING WITH CNNS</vt:lpstr>
      <vt:lpstr>3. SPATIO-TEMPORAL FUSION WITH DBNS</vt:lpstr>
      <vt:lpstr>PowerPoint Presentation</vt:lpstr>
      <vt:lpstr>PowerPoint Presentation</vt:lpstr>
      <vt:lpstr>PowerPoint Presentation</vt:lpstr>
      <vt:lpstr>PowerPoint Presentation</vt:lpstr>
      <vt:lpstr>4.  VIDEO-BASED EXPRESSION CLASSIFICATION</vt:lpstr>
      <vt:lpstr>DATASETS</vt:lpstr>
      <vt:lpstr>RESULTS AND ANALYSIS</vt:lpstr>
      <vt:lpstr>RESULTS AND ANALYSIS</vt:lpstr>
      <vt:lpstr>RESULTS AND ANALYSIS</vt:lpstr>
      <vt:lpstr>RESULTS AND ANALYSIS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2019-08-23T08:15:05Z</dcterms:created>
  <dcterms:modified xsi:type="dcterms:W3CDTF">2019-10-09T09:43:02Z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